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6.jpg" ContentType="image/jpg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media/image27.jpg" ContentType="image/jpg"/>
  <Override PartName="/ppt/media/image28.jpg" ContentType="image/jpg"/>
  <Override PartName="/ppt/media/image29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ppt/media/image40.jpg" ContentType="image/jpg"/>
  <Override PartName="/ppt/media/image43.jpg" ContentType="image/jpg"/>
  <Override PartName="/ppt/media/image44.jpg" ContentType="image/jpg"/>
  <Override PartName="/ppt/media/image45.jpg" ContentType="image/jpg"/>
  <Override PartName="/ppt/media/image46.jpg" ContentType="image/jpg"/>
  <Override PartName="/ppt/media/image47.jpg" ContentType="image/jpg"/>
  <Override PartName="/ppt/media/image48.jpg" ContentType="image/jpg"/>
  <Override PartName="/ppt/media/image51.jpg" ContentType="image/jpg"/>
  <Override PartName="/ppt/media/image52.jpg" ContentType="image/jpg"/>
  <Override PartName="/ppt/media/image53.jpg" ContentType="image/jpg"/>
  <Override PartName="/ppt/media/image54.jpg" ContentType="image/jpg"/>
  <Override PartName="/ppt/media/image56.jpg" ContentType="image/jpg"/>
  <Override PartName="/ppt/media/image57.jpg" ContentType="image/jpg"/>
  <Override PartName="/ppt/media/image58.jpg" ContentType="image/jpg"/>
  <Override PartName="/ppt/media/image59.jpg" ContentType="image/jpg"/>
  <Override PartName="/ppt/media/image60.jpg" ContentType="image/jp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32"/>
  </p:notesMasterIdLst>
  <p:sldIdLst>
    <p:sldId id="2147483292" r:id="rId3"/>
    <p:sldId id="2147483290" r:id="rId4"/>
    <p:sldId id="2147483291" r:id="rId5"/>
    <p:sldId id="2147471520" r:id="rId6"/>
    <p:sldId id="2147476286" r:id="rId7"/>
    <p:sldId id="2141411904" r:id="rId8"/>
    <p:sldId id="2147483289" r:id="rId9"/>
    <p:sldId id="431" r:id="rId10"/>
    <p:sldId id="2147483267" r:id="rId11"/>
    <p:sldId id="290" r:id="rId12"/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74" r:id="rId25"/>
    <p:sldId id="268" r:id="rId26"/>
    <p:sldId id="269" r:id="rId27"/>
    <p:sldId id="270" r:id="rId28"/>
    <p:sldId id="271" r:id="rId29"/>
    <p:sldId id="272" r:id="rId30"/>
    <p:sldId id="273" r:id="rId31"/>
  </p:sldIdLst>
  <p:sldSz cx="12192000" cy="6858000"/>
  <p:notesSz cx="12192000" cy="6858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9888B1-181C-43CF-B921-2A949CAC5BC7}" v="2" dt="2026-01-10T11:54:55.49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1344" y="-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Vandeloo" userId="3c655b5a79f3b167" providerId="LiveId" clId="{479284DE-1D64-4056-B707-0E4DE5F22921}"/>
    <pc:docChg chg="custSel addSld delSld modSld">
      <pc:chgData name="Paul Vandeloo" userId="3c655b5a79f3b167" providerId="LiveId" clId="{479284DE-1D64-4056-B707-0E4DE5F22921}" dt="2026-01-10T11:56:36.646" v="168" actId="6549"/>
      <pc:docMkLst>
        <pc:docMk/>
      </pc:docMkLst>
      <pc:sldChg chg="addSp delSp modSp add mod">
        <pc:chgData name="Paul Vandeloo" userId="3c655b5a79f3b167" providerId="LiveId" clId="{479284DE-1D64-4056-B707-0E4DE5F22921}" dt="2026-01-10T11:56:36.646" v="168" actId="6549"/>
        <pc:sldMkLst>
          <pc:docMk/>
          <pc:sldMk cId="2097574208" sldId="2147483292"/>
        </pc:sldMkLst>
        <pc:spChg chg="mod">
          <ac:chgData name="Paul Vandeloo" userId="3c655b5a79f3b167" providerId="LiveId" clId="{479284DE-1D64-4056-B707-0E4DE5F22921}" dt="2026-01-10T11:55:57.516" v="131" actId="1076"/>
          <ac:spMkLst>
            <pc:docMk/>
            <pc:sldMk cId="2097574208" sldId="2147483292"/>
            <ac:spMk id="2" creationId="{168E8D0E-89C5-249B-C309-0539AE49BC07}"/>
          </ac:spMkLst>
        </pc:spChg>
        <pc:spChg chg="del mod">
          <ac:chgData name="Paul Vandeloo" userId="3c655b5a79f3b167" providerId="LiveId" clId="{479284DE-1D64-4056-B707-0E4DE5F22921}" dt="2026-01-10T11:54:30.027" v="121" actId="478"/>
          <ac:spMkLst>
            <pc:docMk/>
            <pc:sldMk cId="2097574208" sldId="2147483292"/>
            <ac:spMk id="5" creationId="{1C02CBB9-ED88-70E4-7838-5D8018D30CE9}"/>
          </ac:spMkLst>
        </pc:spChg>
        <pc:spChg chg="mod">
          <ac:chgData name="Paul Vandeloo" userId="3c655b5a79f3b167" providerId="LiveId" clId="{479284DE-1D64-4056-B707-0E4DE5F22921}" dt="2026-01-10T11:53:43.565" v="119" actId="20577"/>
          <ac:spMkLst>
            <pc:docMk/>
            <pc:sldMk cId="2097574208" sldId="2147483292"/>
            <ac:spMk id="6" creationId="{951CE18E-59DD-B282-027C-06A492098C0C}"/>
          </ac:spMkLst>
        </pc:spChg>
        <pc:spChg chg="mod">
          <ac:chgData name="Paul Vandeloo" userId="3c655b5a79f3b167" providerId="LiveId" clId="{479284DE-1D64-4056-B707-0E4DE5F22921}" dt="2026-01-10T11:56:36.646" v="168" actId="6549"/>
          <ac:spMkLst>
            <pc:docMk/>
            <pc:sldMk cId="2097574208" sldId="2147483292"/>
            <ac:spMk id="7" creationId="{7FB1C345-EB84-8A86-4B20-72809A859335}"/>
          </ac:spMkLst>
        </pc:spChg>
        <pc:picChg chg="add mod ord">
          <ac:chgData name="Paul Vandeloo" userId="3c655b5a79f3b167" providerId="LiveId" clId="{479284DE-1D64-4056-B707-0E4DE5F22921}" dt="2026-01-10T11:56:04.955" v="132" actId="1076"/>
          <ac:picMkLst>
            <pc:docMk/>
            <pc:sldMk cId="2097574208" sldId="2147483292"/>
            <ac:picMk id="12" creationId="{90E312AE-E99B-1CB4-F5B4-7E0BCF844D0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4622004484893339"/>
          <c:y val="0.21896558465689184"/>
          <c:w val="0.77885728754252226"/>
          <c:h val="0.7277859383577396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E02927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5872-4821-812F-E0094F509E2B}"/>
              </c:ext>
            </c:extLst>
          </c:dPt>
          <c:dPt>
            <c:idx val="1"/>
            <c:bubble3D val="0"/>
            <c:spPr>
              <a:solidFill>
                <a:srgbClr val="901F9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5872-4821-812F-E0094F509E2B}"/>
              </c:ext>
            </c:extLst>
          </c:dPt>
          <c:dPt>
            <c:idx val="2"/>
            <c:bubble3D val="0"/>
            <c:spPr>
              <a:solidFill>
                <a:srgbClr val="F7A81B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5872-4821-812F-E0094F509E2B}"/>
              </c:ext>
            </c:extLst>
          </c:dPt>
          <c:dPt>
            <c:idx val="3"/>
            <c:bubble3D val="0"/>
            <c:spPr>
              <a:solidFill>
                <a:srgbClr val="FFD1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5872-4821-812F-E0094F509E2B}"/>
              </c:ext>
            </c:extLst>
          </c:dPt>
          <c:dLbls>
            <c:dLbl>
              <c:idx val="0"/>
              <c:layout>
                <c:manualLayout>
                  <c:x val="-1.8477086880321642E-2"/>
                  <c:y val="-4.3011173956642237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49D068A-A3B3-4BB7-AFEA-64C81C435364}" type="CATEGORYNAME">
                      <a:rPr lang="en-GB" b="1" i="0" smtClean="0">
                        <a:latin typeface="Open Sans Extrabold" panose="020B0606030504020204" pitchFamily="34" charset="0"/>
                        <a:ea typeface="Open Sans Extrabold" panose="020B0606030504020204" pitchFamily="34" charset="0"/>
                        <a:cs typeface="Open Sans Extrabold" panose="020B0606030504020204" pitchFamily="34" charset="0"/>
                      </a:rPr>
                      <a:pPr>
                        <a:defRPr/>
                      </a:pPr>
                      <a:t>[CATEGORY NAME]</a:t>
                    </a:fld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</a:t>
                    </a:r>
                  </a:p>
                  <a:p>
                    <a:pPr>
                      <a:defRPr/>
                    </a:pPr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US$25.2 million</a:t>
                    </a:r>
                    <a:r>
                      <a:rPr lang="en-GB" b="1" i="0" baseline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</a:t>
                    </a:r>
                  </a:p>
                  <a:p>
                    <a:pPr>
                      <a:defRPr/>
                    </a:pPr>
                    <a:fld id="{5D2532F3-E02B-47D8-98BB-E2E439BBCABC}" type="PERCENTAGE">
                      <a:rPr lang="en-GB" b="1" i="0" smtClean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pPr>
                        <a:defRPr/>
                      </a:pPr>
                      <a:t>[PERCENTAGE]</a:t>
                    </a:fld>
                    <a:endParaRPr lang="nl-BE"/>
                  </a:p>
                </c:rich>
              </c:tx>
              <c:spPr>
                <a:xfrm>
                  <a:off x="6696442" y="582726"/>
                  <a:ext cx="1964654" cy="771048"/>
                </a:xfrm>
                <a:solidFill>
                  <a:prstClr val="white">
                    <a:lumMod val="95000"/>
                    <a:alpha val="75000"/>
                  </a:prstClr>
                </a:solidFill>
                <a:ln w="9525"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6636"/>
                        <a:gd name="adj2" fmla="val 166492"/>
                      </a:avLst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694071451333141"/>
                      <c:h val="0.1186958493521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872-4821-812F-E0094F509E2B}"/>
                </c:ext>
              </c:extLst>
            </c:dLbl>
            <c:dLbl>
              <c:idx val="1"/>
              <c:layout>
                <c:manualLayout>
                  <c:x val="-8.4527688892614708E-2"/>
                  <c:y val="0.1202250985914711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13D46BA-CE03-4EAD-BE22-6621F7AA3C37}" type="CATEGORYNAME">
                      <a:rPr lang="en-US" b="1" i="0" smtClean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pPr>
                        <a:defRPr/>
                      </a:pPr>
                      <a:t>[CATEGORY NAME]</a:t>
                    </a:fld>
                    <a:r>
                      <a:rPr lang="en-US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: Operational</a:t>
                    </a:r>
                    <a:r>
                      <a:rPr lang="en-US" b="1" i="0" baseline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support, v</a:t>
                    </a:r>
                    <a:r>
                      <a:rPr lang="en-US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accines, social </a:t>
                    </a:r>
                    <a:r>
                      <a:rPr lang="en-US" b="1" i="0" dirty="0" err="1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mobilisation</a:t>
                    </a:r>
                    <a:r>
                      <a:rPr lang="en-US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, </a:t>
                    </a:r>
                  </a:p>
                  <a:p>
                    <a:pPr>
                      <a:defRPr/>
                    </a:pPr>
                    <a:r>
                      <a:rPr lang="en-US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US$38 million </a:t>
                    </a:r>
                  </a:p>
                  <a:p>
                    <a:pPr>
                      <a:defRPr/>
                    </a:pPr>
                    <a:fld id="{26DB05AF-4F6F-46F6-A55B-3FDD9ADA17B1}" type="PERCENTAGE">
                      <a:rPr lang="en-US" b="1" i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pPr>
                        <a:defRPr/>
                      </a:pPr>
                      <a:t>[PERCENTAGE]</a:t>
                    </a:fld>
                    <a:endParaRPr lang="nl-BE"/>
                  </a:p>
                </c:rich>
              </c:tx>
              <c:spPr>
                <a:solidFill>
                  <a:prstClr val="white">
                    <a:lumMod val="95000"/>
                    <a:alpha val="75000"/>
                  </a:prstClr>
                </a:solidFill>
                <a:ln w="9525"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3433"/>
                        <a:gd name="adj2" fmla="val -160256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872-4821-812F-E0094F509E2B}"/>
                </c:ext>
              </c:extLst>
            </c:dLbl>
            <c:dLbl>
              <c:idx val="2"/>
              <c:layout>
                <c:manualLayout>
                  <c:x val="2.2232925762521807E-2"/>
                  <c:y val="7.859900818934967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dk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37BA7AA-AB79-4AE7-8A2D-57029B70575F}" type="CATEGORYNAME">
                      <a:rPr lang="en-GB" b="1" i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pPr>
                        <a:defRPr/>
                      </a:pPr>
                      <a:t>[CATEGORY NAME]</a:t>
                    </a:fld>
                    <a:endParaRPr lang="en-GB" b="1" i="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  <a:p>
                    <a:pPr>
                      <a:defRPr/>
                    </a:pPr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US$66.8 million</a:t>
                    </a:r>
                  </a:p>
                  <a:p>
                    <a:pPr>
                      <a:defRPr/>
                    </a:pPr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</a:t>
                    </a:r>
                    <a:fld id="{336F99FA-AA65-45A3-8C3E-5106C46893A8}" type="PERCENTAGE">
                      <a:rPr lang="en-GB" b="1" i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pPr>
                        <a:defRPr/>
                      </a:pPr>
                      <a:t>[PERCENTAGE]</a:t>
                    </a:fld>
                    <a:endParaRPr lang="en-GB" b="1" i="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c:rich>
              </c:tx>
              <c:spPr>
                <a:solidFill>
                  <a:prstClr val="white">
                    <a:lumMod val="95000"/>
                    <a:alpha val="75000"/>
                  </a:prstClr>
                </a:solidFill>
                <a:ln w="9525"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43432"/>
                        <a:gd name="adj2" fmla="val -266420"/>
                      </a:avLst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872-4821-812F-E0094F509E2B}"/>
                </c:ext>
              </c:extLst>
            </c:dLbl>
            <c:dLbl>
              <c:idx val="3"/>
              <c:layout>
                <c:manualLayout>
                  <c:x val="-8.0399996079738495E-2"/>
                  <c:y val="-4.250078278964987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197" b="0" i="0" u="none" strike="noStrike" kern="1200" baseline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Other: </a:t>
                    </a:r>
                    <a:r>
                      <a:rPr lang="en-GB" dirty="0"/>
                      <a:t>surveillance, research, and technical experts. </a:t>
                    </a:r>
                    <a:endParaRPr lang="en-GB" b="1" i="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defRPr>
                    </a:pPr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US$15 million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</a:defRPr>
                    </a:pPr>
                    <a:r>
                      <a:rPr lang="en-GB" b="1" i="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10%</a:t>
                    </a:r>
                  </a:p>
                </c:rich>
              </c:tx>
              <c:spPr>
                <a:solidFill>
                  <a:prstClr val="white">
                    <a:lumMod val="95000"/>
                    <a:alpha val="75000"/>
                  </a:prstClr>
                </a:solidFill>
                <a:ln w="9525"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197" b="0" i="0" u="none" strike="noStrike" kern="1200" baseline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GB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08152"/>
                        <a:gd name="adj2" fmla="val 156708"/>
                      </a:avLst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7-5872-4821-812F-E0094F509E2B}"/>
                </c:ext>
              </c:extLst>
            </c:dLbl>
            <c:spPr>
              <a:solidFill>
                <a:schemeClr val="bg1">
                  <a:lumMod val="95000"/>
                  <a:alpha val="75000"/>
                </a:schemeClr>
              </a:solidFill>
              <a:ln w="9525"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Sheet6!$A$4:$A$7</c:f>
              <c:strCache>
                <c:ptCount val="4"/>
                <c:pt idx="0">
                  <c:v>Afghanistan</c:v>
                </c:pt>
                <c:pt idx="1">
                  <c:v>Pakistan</c:v>
                </c:pt>
                <c:pt idx="2">
                  <c:v>Outbreak Response</c:v>
                </c:pt>
                <c:pt idx="3">
                  <c:v>Other</c:v>
                </c:pt>
              </c:strCache>
            </c:strRef>
          </c:cat>
          <c:val>
            <c:numRef>
              <c:f>Sheet6!$B$4:$B$7</c:f>
              <c:numCache>
                <c:formatCode>_("$"* #,##0.00_);_("$"* \(#,##0.00\);_("$"* "-"??_);_(@_)</c:formatCode>
                <c:ptCount val="4"/>
                <c:pt idx="0">
                  <c:v>25206240</c:v>
                </c:pt>
                <c:pt idx="1">
                  <c:v>38000168</c:v>
                </c:pt>
                <c:pt idx="2">
                  <c:v>66801686</c:v>
                </c:pt>
                <c:pt idx="3">
                  <c:v>14991906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72-4821-812F-E0094F509E2B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C-5872-4821-812F-E0094F509E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E-5872-4821-812F-E0094F509E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0-5872-4821-812F-E0094F509E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12-5872-4821-812F-E0094F509E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Sheet6!$A$4:$A$7</c:f>
              <c:strCache>
                <c:ptCount val="4"/>
                <c:pt idx="0">
                  <c:v>Afghanistan</c:v>
                </c:pt>
                <c:pt idx="1">
                  <c:v>Pakistan</c:v>
                </c:pt>
                <c:pt idx="2">
                  <c:v>Outbreak Response</c:v>
                </c:pt>
                <c:pt idx="3">
                  <c:v>Other</c:v>
                </c:pt>
              </c:strCache>
            </c:strRef>
          </c:cat>
          <c:val>
            <c:numRef>
              <c:f>Sheet6!$C$4:$C$7</c:f>
              <c:numCache>
                <c:formatCode>0%</c:formatCode>
                <c:ptCount val="4"/>
                <c:pt idx="0">
                  <c:v>0.25206240000000002</c:v>
                </c:pt>
                <c:pt idx="1">
                  <c:v>0.38000168000000001</c:v>
                </c:pt>
                <c:pt idx="2">
                  <c:v>0.66801686000000005</c:v>
                </c:pt>
                <c:pt idx="3">
                  <c:v>0.14991905999999999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5872-4821-812F-E0094F509E2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838471524295677"/>
          <c:y val="0.95066162274064736"/>
          <c:w val="0.49277620454554322"/>
          <c:h val="3.7608078081304827E-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93A5C-7A4F-4053-9A15-A072BE212499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FE3D8-88E2-45DF-BEEC-B5E8CF1F97F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1820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0C52C5-8DB1-4C73-9B13-E6392D3830E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15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3388" y="708025"/>
            <a:ext cx="6299200" cy="35448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Note to speaker if asked</a:t>
            </a:r>
            <a:r>
              <a:rPr lang="en-US" dirty="0"/>
              <a:t>: </a:t>
            </a:r>
            <a:r>
              <a:rPr lang="en-US" sz="18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2023-24 figure totals US$145 million because an additional US$5 million was spent in 2022-23 due to a donation from the Church of Jesus Christ of Latter-Day Saints.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60190" y="8978451"/>
            <a:ext cx="3105997" cy="472889"/>
          </a:xfrm>
          <a:prstGeom prst="rect">
            <a:avLst/>
          </a:prstGeom>
        </p:spPr>
        <p:txBody>
          <a:bodyPr lIns="93177" tIns="46589" rIns="93177" bIns="46589"/>
          <a:lstStyle/>
          <a:p>
            <a:pPr marL="0" marR="0" lvl="0" indent="0" algn="r" defTabSz="931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21F9F1-0516-7249-8BD1-DDD6B224F6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ヒラギノ角ゴ Pro W3" pitchFamily="-84" charset="-128"/>
                <a:cs typeface="+mn-cs"/>
              </a:rPr>
              <a:pPr marL="0" marR="0" lvl="0" indent="0" algn="r" defTabSz="93186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ヒラギノ角ゴ Pro W3" pitchFamily="-8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544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itchFamily="34" charset="0"/>
              <a:ea typeface="ヒラギノ角ゴ Pro W3" pitchFamily="-8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956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21F9F1-0516-7249-8BD1-DDD6B224F66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pitchFamily="-84" charset="-128"/>
                <a:cs typeface="+mn-cs"/>
              </a:rPr>
              <a:pPr marL="0" marR="0" lvl="0" indent="0" algn="r" defTabSz="94956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pitchFamily="-8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4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8FE97-294D-9B35-682A-927BAF740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0D2F24-A514-8014-0BDC-3B1A158DA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39645D-B5B6-4BB0-E40C-7CD6EBFF2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itchFamily="34" charset="0"/>
              <a:ea typeface="ヒラギノ角ゴ Pro W3" pitchFamily="-8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674D2-3328-AE0E-E05A-4A2EBB7B5C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4956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21F9F1-0516-7249-8BD1-DDD6B224F66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ヒラギノ角ゴ Pro W3" pitchFamily="-84" charset="-128"/>
                <a:cs typeface="+mn-cs"/>
              </a:rPr>
              <a:pPr marL="0" marR="0" lvl="0" indent="0" algn="r" defTabSz="94956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ヒラギノ角ゴ Pro W3" pitchFamily="-8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091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10325" cy="36052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50417" y="9128093"/>
            <a:ext cx="3175019" cy="480770"/>
          </a:xfrm>
          <a:prstGeom prst="rect">
            <a:avLst/>
          </a:prstGeom>
        </p:spPr>
        <p:txBody>
          <a:bodyPr lIns="94947" tIns="47474" rIns="94947" bIns="47474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21F9F1-0516-7249-8BD1-DDD6B224F6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365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1540510"/>
          </a:xfrm>
          <a:custGeom>
            <a:avLst/>
            <a:gdLst/>
            <a:ahLst/>
            <a:cxnLst/>
            <a:rect l="l" t="t" r="r" b="b"/>
            <a:pathLst>
              <a:path w="12192000" h="1540510">
                <a:moveTo>
                  <a:pt x="0" y="1540002"/>
                </a:moveTo>
                <a:lnTo>
                  <a:pt x="12192000" y="1540002"/>
                </a:lnTo>
                <a:lnTo>
                  <a:pt x="12192000" y="0"/>
                </a:lnTo>
                <a:lnTo>
                  <a:pt x="0" y="0"/>
                </a:lnTo>
                <a:lnTo>
                  <a:pt x="0" y="1540002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D43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DD0A9-77B0-A328-0FEE-AA332655B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ED09E1-6286-2047-D287-9BD2906E9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5974EF4-E870-2D55-4F7C-ADB5AC2C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70F24BC-6B5C-1C0A-4CC2-13A888CFD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3FC05E-8C4A-06B1-6DD3-43CAA4690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01389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C33EEB-4CB1-4B92-5A19-03D4116A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D70E4B-A03B-B21E-1A8D-199DCC178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962A0C3-7343-FA67-EE24-13919E4F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F3C452-3674-7391-00FA-CC54B272B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F34D8E-0906-A658-6B8E-C3F47DE47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565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558BC6-0A5A-753D-A8D0-71A6EF941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E20CD4B-0C10-BA49-56F8-AB858FFFC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FC9D69-DFF7-B88B-F48E-666D67EF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89729D2-2C27-2582-BDAD-D84A73E4D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BF18B32-F360-8B99-B4A0-D2906D154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8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611B5F-9E74-3077-52C2-EAF807A0E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B43CE7D-5610-C99B-64CD-9114E7DC8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58578F0-65F2-EC31-9C11-70A9CCF6D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1E19765-3C4C-8230-0FE2-C140D12F8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86FF036-3430-6F4F-3820-5E7C81200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0226FE-8F5B-AE13-1491-C7EB9852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3806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94609E-EEB5-A162-E1DC-99613B77F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331B54-98EB-45BC-2072-92963D6E7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AA987A-8790-361D-EABD-9A05F2966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E4566DD-E983-5BB6-09A5-E02AD7765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6FBA996-EB7F-2B63-C497-A3BB6BDE2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A329290-F350-329A-7122-51026786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C2005321-5258-5E4F-BB14-99E161CAC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B8E3DAA-FC7D-9054-2065-11467813D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5855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9A570-0740-536E-8DC0-E588F3192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FD470BD-6C62-BDA5-9094-65B3852E3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B6D2647-F258-2223-6294-97910D879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89587CB-037B-996A-E314-1CABBA8C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17607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7691ACF-93AD-63D6-9C51-AD206452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C24589F-4BF0-4623-5874-DBEADFD6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6A3C03E-B93B-61FD-21CA-49A57FE21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00564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07A92-9AF7-E3FD-A075-F6FCD6F5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3AAB798-4EBB-2199-D44F-C59ABE34E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DCD8219-AF36-E396-5F6C-268C4CFAD1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29D4A95-8DBD-C403-5FF3-68DABEE41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89BD815-F4DF-94D5-A7CE-146B1AEAA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F77176B-AA8B-5590-E4FB-A7B7752A5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77235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454E7E-0C15-0307-C1F3-A2080FB3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75DEA4F-C0C5-5F7D-2D38-C881AD2B7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2F6332-E57D-B713-73C2-90C560FBE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7A59CAB-2150-84F1-2776-06BB03F5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F65517-6AF9-5262-7A2A-EDDE515EC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A6485F5-5CCD-D7C6-BAB6-59A42BDF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78837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25275-557D-5F42-F89B-F22B4038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14B8132-A2CD-ACEF-6934-A3045FD89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EE787B-428A-E69A-2EC8-3D000E73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F6C9F8-FF08-5114-F602-D06EB4B77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B6CE0C4-6838-1FC2-3DA1-5F03A1D0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1482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CEA428-893D-DFA7-3A7F-6C9FB634F1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ACE5F2A-2759-D1F9-0260-8C55B6860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E2C473-2103-1940-38DD-6EA946100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1E80E9-75A6-8B3A-6EEC-9E7B8692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585274E-7A49-F93D-08CF-587AFE0CD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493115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028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130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33876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303398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418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5735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41500" y="341629"/>
            <a:ext cx="9508998" cy="1664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134615" y="1690115"/>
            <a:ext cx="7922768" cy="2065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1D43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2D871B5-C898-6CDA-8AAC-93FF0A87D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16F796-7090-BDD7-2CCC-3E852834A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449460-8F9D-484D-B92E-50A98A31B1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A43D15-B50B-4D08-9D7F-8423FC54E33F}" type="datetimeFigureOut">
              <a:rPr lang="nl-BE" smtClean="0"/>
              <a:t>10/01/2026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F46A77-49AD-EFC6-3182-02AF36914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92AF879-A5E7-BA2C-2C1F-38B8C5C0F0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5DEE9D-BEDF-42F4-82C4-907C5218588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902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13" Type="http://schemas.openxmlformats.org/officeDocument/2006/relationships/image" Target="../media/image41.pn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g"/><Relationship Id="rId11" Type="http://schemas.openxmlformats.org/officeDocument/2006/relationships/image" Target="../media/image39.png"/><Relationship Id="rId5" Type="http://schemas.openxmlformats.org/officeDocument/2006/relationships/image" Target="../media/image33.jpg"/><Relationship Id="rId10" Type="http://schemas.openxmlformats.org/officeDocument/2006/relationships/image" Target="../media/image38.jpg"/><Relationship Id="rId4" Type="http://schemas.openxmlformats.org/officeDocument/2006/relationships/image" Target="../media/image32.jpg"/><Relationship Id="rId9" Type="http://schemas.openxmlformats.org/officeDocument/2006/relationships/image" Target="../media/image37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9BCDE-8D1A-3398-F489-86F19B483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0E312AE-E99B-1CB4-F5B4-7E0BCF844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200"/>
            <a:ext cx="12192000" cy="8128000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168E8D0E-89C5-249B-C309-0539AE49BC07}"/>
              </a:ext>
            </a:extLst>
          </p:cNvPr>
          <p:cNvSpPr/>
          <p:nvPr/>
        </p:nvSpPr>
        <p:spPr>
          <a:xfrm>
            <a:off x="0" y="-31178"/>
            <a:ext cx="12192000" cy="5074856"/>
          </a:xfrm>
          <a:custGeom>
            <a:avLst/>
            <a:gdLst/>
            <a:ahLst/>
            <a:cxnLst/>
            <a:rect l="l" t="t" r="r" b="b"/>
            <a:pathLst>
              <a:path w="12192000" h="5043805">
                <a:moveTo>
                  <a:pt x="0" y="5043678"/>
                </a:moveTo>
                <a:lnTo>
                  <a:pt x="12192000" y="5043678"/>
                </a:lnTo>
                <a:lnTo>
                  <a:pt x="12192000" y="0"/>
                </a:lnTo>
                <a:lnTo>
                  <a:pt x="0" y="0"/>
                </a:lnTo>
                <a:lnTo>
                  <a:pt x="0" y="5043678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931ECCB-6203-68CA-6BC7-229C64B1DF5E}"/>
              </a:ext>
            </a:extLst>
          </p:cNvPr>
          <p:cNvSpPr/>
          <p:nvPr/>
        </p:nvSpPr>
        <p:spPr>
          <a:xfrm>
            <a:off x="0" y="5043678"/>
            <a:ext cx="12192000" cy="1814830"/>
          </a:xfrm>
          <a:custGeom>
            <a:avLst/>
            <a:gdLst/>
            <a:ahLst/>
            <a:cxnLst/>
            <a:rect l="l" t="t" r="r" b="b"/>
            <a:pathLst>
              <a:path w="12192000" h="1814829">
                <a:moveTo>
                  <a:pt x="0" y="1814322"/>
                </a:moveTo>
                <a:lnTo>
                  <a:pt x="12192000" y="1814322"/>
                </a:lnTo>
                <a:lnTo>
                  <a:pt x="12192000" y="0"/>
                </a:lnTo>
                <a:lnTo>
                  <a:pt x="0" y="0"/>
                </a:lnTo>
                <a:lnTo>
                  <a:pt x="0" y="1814322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EE6F620-9596-288E-5A10-D45160A70CA2}"/>
              </a:ext>
            </a:extLst>
          </p:cNvPr>
          <p:cNvSpPr/>
          <p:nvPr/>
        </p:nvSpPr>
        <p:spPr>
          <a:xfrm>
            <a:off x="10196194" y="6043295"/>
            <a:ext cx="1789556" cy="6769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951CE18E-59DD-B282-027C-06A492098C0C}"/>
              </a:ext>
            </a:extLst>
          </p:cNvPr>
          <p:cNvSpPr txBox="1"/>
          <p:nvPr/>
        </p:nvSpPr>
        <p:spPr>
          <a:xfrm>
            <a:off x="375005" y="5195823"/>
            <a:ext cx="6405245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spc="-80">
                <a:solidFill>
                  <a:srgbClr val="FFFFFF"/>
                </a:solidFill>
                <a:latin typeface="Arial"/>
                <a:cs typeface="Arial"/>
              </a:rPr>
              <a:t>POPLIO PLUS </a:t>
            </a:r>
            <a:r>
              <a:rPr sz="4400" b="1">
                <a:solidFill>
                  <a:srgbClr val="FFFFFF"/>
                </a:solidFill>
                <a:latin typeface="Arial"/>
                <a:cs typeface="Arial"/>
              </a:rPr>
              <a:t>SOCIETY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FB1C345-EB84-8A86-4B20-72809A859335}"/>
              </a:ext>
            </a:extLst>
          </p:cNvPr>
          <p:cNvSpPr txBox="1"/>
          <p:nvPr/>
        </p:nvSpPr>
        <p:spPr>
          <a:xfrm>
            <a:off x="375005" y="6045708"/>
            <a:ext cx="6823709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>
                <a:solidFill>
                  <a:srgbClr val="333333"/>
                </a:solidFill>
                <a:latin typeface="Arial"/>
                <a:cs typeface="Arial"/>
              </a:rPr>
              <a:t>Our promise: we will end Polio !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D32EE2CB-E3DB-C986-70AA-7FCA1EFBB845}"/>
              </a:ext>
            </a:extLst>
          </p:cNvPr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47C033ED-4F2C-8FD1-218D-4C3ECEB2796A}"/>
              </a:ext>
            </a:extLst>
          </p:cNvPr>
          <p:cNvSpPr/>
          <p:nvPr/>
        </p:nvSpPr>
        <p:spPr>
          <a:xfrm>
            <a:off x="0" y="489204"/>
            <a:ext cx="2920111" cy="3130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170F211F-0FA1-5B40-AD83-9A9565CC5597}"/>
              </a:ext>
            </a:extLst>
          </p:cNvPr>
          <p:cNvSpPr/>
          <p:nvPr/>
        </p:nvSpPr>
        <p:spPr>
          <a:xfrm>
            <a:off x="143929" y="782319"/>
            <a:ext cx="2454910" cy="2464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757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0" y="1066800"/>
            <a:ext cx="4867275" cy="4743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19975" y="1200150"/>
            <a:ext cx="3524250" cy="441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257799"/>
            <a:ext cx="2571749" cy="1600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201025" y="9525"/>
            <a:ext cx="3990975" cy="1266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48925" y="5876925"/>
            <a:ext cx="1743075" cy="971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028699" cy="3238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14600" y="2400173"/>
            <a:ext cx="7377176" cy="16907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71600" y="3314572"/>
            <a:ext cx="1414399" cy="16907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81175" y="3314572"/>
            <a:ext cx="9082151" cy="16907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843785" y="2606395"/>
            <a:ext cx="8512810" cy="18313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141730">
              <a:lnSpc>
                <a:spcPct val="100099"/>
              </a:lnSpc>
            </a:pPr>
            <a:r>
              <a:rPr sz="6000" b="1" dirty="0">
                <a:solidFill>
                  <a:srgbClr val="006FC0"/>
                </a:solidFill>
                <a:latin typeface="Calibri"/>
                <a:cs typeface="Calibri"/>
              </a:rPr>
              <a:t>1 </a:t>
            </a:r>
            <a:r>
              <a:rPr sz="6000" b="1" spc="-10" dirty="0">
                <a:solidFill>
                  <a:srgbClr val="006FC0"/>
                </a:solidFill>
                <a:latin typeface="Calibri"/>
                <a:cs typeface="Calibri"/>
              </a:rPr>
              <a:t>miljard </a:t>
            </a:r>
            <a:r>
              <a:rPr sz="6000" b="1" spc="-5" dirty="0">
                <a:solidFill>
                  <a:srgbClr val="006FC0"/>
                </a:solidFill>
                <a:latin typeface="Calibri"/>
                <a:cs typeface="Calibri"/>
              </a:rPr>
              <a:t>USD </a:t>
            </a:r>
            <a:r>
              <a:rPr sz="6000" b="1" dirty="0">
                <a:solidFill>
                  <a:srgbClr val="006FC0"/>
                </a:solidFill>
                <a:latin typeface="Calibri"/>
                <a:cs typeface="Calibri"/>
              </a:rPr>
              <a:t>/ </a:t>
            </a:r>
            <a:r>
              <a:rPr sz="6000" b="1" spc="-10" dirty="0">
                <a:solidFill>
                  <a:srgbClr val="006FC0"/>
                </a:solidFill>
                <a:latin typeface="Calibri"/>
                <a:cs typeface="Calibri"/>
              </a:rPr>
              <a:t>jaar  </a:t>
            </a:r>
            <a:r>
              <a:rPr sz="6000" b="1" dirty="0">
                <a:solidFill>
                  <a:srgbClr val="006FC0"/>
                </a:solidFill>
                <a:latin typeface="Calibri"/>
                <a:cs typeface="Calibri"/>
              </a:rPr>
              <a:t>om </a:t>
            </a:r>
            <a:r>
              <a:rPr sz="6000" b="1" spc="5" dirty="0">
                <a:solidFill>
                  <a:srgbClr val="006FC0"/>
                </a:solidFill>
                <a:latin typeface="Calibri"/>
                <a:cs typeface="Calibri"/>
              </a:rPr>
              <a:t>een </a:t>
            </a:r>
            <a:r>
              <a:rPr sz="6000" b="1" spc="-30" dirty="0">
                <a:solidFill>
                  <a:srgbClr val="006FC0"/>
                </a:solidFill>
                <a:latin typeface="Calibri"/>
                <a:cs typeface="Calibri"/>
              </a:rPr>
              <a:t>ziekte </a:t>
            </a:r>
            <a:r>
              <a:rPr sz="6000" b="1" dirty="0">
                <a:solidFill>
                  <a:srgbClr val="006FC0"/>
                </a:solidFill>
                <a:latin typeface="Calibri"/>
                <a:cs typeface="Calibri"/>
              </a:rPr>
              <a:t>uit </a:t>
            </a:r>
            <a:r>
              <a:rPr sz="6000" b="1" spc="-30" dirty="0">
                <a:solidFill>
                  <a:srgbClr val="006FC0"/>
                </a:solidFill>
                <a:latin typeface="Calibri"/>
                <a:cs typeface="Calibri"/>
              </a:rPr>
              <a:t>te</a:t>
            </a:r>
            <a:r>
              <a:rPr sz="60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0" b="1" spc="-10" dirty="0">
                <a:solidFill>
                  <a:srgbClr val="006FC0"/>
                </a:solidFill>
                <a:latin typeface="Calibri"/>
                <a:cs typeface="Calibri"/>
              </a:rPr>
              <a:t>roeien</a:t>
            </a:r>
            <a:endParaRPr sz="6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362200" y="4705413"/>
            <a:ext cx="3614801" cy="8239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76875" y="4705413"/>
            <a:ext cx="681037" cy="82391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50" y="4705413"/>
            <a:ext cx="576262" cy="8239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34050" y="4705413"/>
            <a:ext cx="4433951" cy="8239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89276" y="4830191"/>
            <a:ext cx="7327900" cy="419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50" spc="10" dirty="0">
                <a:solidFill>
                  <a:srgbClr val="006FC0"/>
                </a:solidFill>
                <a:latin typeface="Calibri"/>
                <a:cs typeface="Calibri"/>
              </a:rPr>
              <a:t>6,9 </a:t>
            </a:r>
            <a:r>
              <a:rPr sz="2750" spc="5" dirty="0">
                <a:solidFill>
                  <a:srgbClr val="006FC0"/>
                </a:solidFill>
                <a:latin typeface="Calibri"/>
                <a:cs typeface="Calibri"/>
              </a:rPr>
              <a:t>miljard </a:t>
            </a:r>
            <a:r>
              <a:rPr sz="2750" spc="15" dirty="0">
                <a:solidFill>
                  <a:srgbClr val="006FC0"/>
                </a:solidFill>
                <a:latin typeface="Calibri"/>
                <a:cs typeface="Calibri"/>
              </a:rPr>
              <a:t>USD </a:t>
            </a:r>
            <a:r>
              <a:rPr sz="2750" spc="25" dirty="0">
                <a:solidFill>
                  <a:srgbClr val="006FC0"/>
                </a:solidFill>
                <a:latin typeface="Calibri"/>
                <a:cs typeface="Calibri"/>
              </a:rPr>
              <a:t>2022 </a:t>
            </a:r>
            <a:r>
              <a:rPr sz="2750" spc="10" dirty="0">
                <a:solidFill>
                  <a:srgbClr val="006FC0"/>
                </a:solidFill>
                <a:latin typeface="Calibri"/>
                <a:cs typeface="Calibri"/>
              </a:rPr>
              <a:t>– </a:t>
            </a:r>
            <a:r>
              <a:rPr sz="2750" spc="20" dirty="0">
                <a:solidFill>
                  <a:srgbClr val="006FC0"/>
                </a:solidFill>
                <a:latin typeface="Calibri"/>
                <a:cs typeface="Calibri"/>
              </a:rPr>
              <a:t>2029 </a:t>
            </a:r>
            <a:r>
              <a:rPr sz="2750" spc="-5" dirty="0">
                <a:solidFill>
                  <a:srgbClr val="006FC0"/>
                </a:solidFill>
                <a:latin typeface="Calibri"/>
                <a:cs typeface="Calibri"/>
              </a:rPr>
              <a:t>om </a:t>
            </a:r>
            <a:r>
              <a:rPr sz="2750" spc="5" dirty="0">
                <a:solidFill>
                  <a:srgbClr val="006FC0"/>
                </a:solidFill>
                <a:latin typeface="Calibri"/>
                <a:cs typeface="Calibri"/>
              </a:rPr>
              <a:t>polio uit </a:t>
            </a:r>
            <a:r>
              <a:rPr sz="2750" spc="-10" dirty="0">
                <a:solidFill>
                  <a:srgbClr val="006FC0"/>
                </a:solidFill>
                <a:latin typeface="Calibri"/>
                <a:cs typeface="Calibri"/>
              </a:rPr>
              <a:t>te</a:t>
            </a:r>
            <a:r>
              <a:rPr sz="2750" spc="3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750" spc="10" dirty="0">
                <a:solidFill>
                  <a:srgbClr val="006FC0"/>
                </a:solidFill>
                <a:latin typeface="Calibri"/>
                <a:cs typeface="Calibri"/>
              </a:rPr>
              <a:t>roeien</a:t>
            </a:r>
            <a:endParaRPr sz="2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BFE6415-3049-3DA5-F00C-B42769559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2"/>
            <a:ext cx="541019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FD1C460-517F-4C06-65EE-0619219D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7978" y="-44162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ts val="4480"/>
              </a:lnSpc>
            </a:pPr>
            <a:r>
              <a:rPr lang="en-US" sz="4000" dirty="0">
                <a:solidFill>
                  <a:srgbClr val="FF7600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ROTARY’s ROL: INVESTEREN</a:t>
            </a:r>
            <a:endParaRPr lang="en-US" sz="6000" dirty="0">
              <a:solidFill>
                <a:srgbClr val="A05CBF"/>
              </a:solidFill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C84D5C-C28B-2118-5926-42B9D94A20DC}"/>
              </a:ext>
            </a:extLst>
          </p:cNvPr>
          <p:cNvSpPr txBox="1"/>
          <p:nvPr/>
        </p:nvSpPr>
        <p:spPr>
          <a:xfrm>
            <a:off x="5867978" y="2486023"/>
            <a:ext cx="6057633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marR="0" lvl="0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hebben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jaarlijks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fundraising goal van $50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miljoen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457200" marR="0" lvl="0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bedrag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is matched 2-to-1 door de Gates Foundation: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verdrievoudigd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  <a:p>
            <a:pPr marL="457200" marR="0" lvl="0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moedigen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donaties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</a:p>
          <a:p>
            <a:pPr marL="914400" marR="0" lvl="0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8001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Elk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bedrag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door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individuele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leden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POLIO PLUS SOCIETY 100 euro/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jaar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323E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914400" marR="0" lvl="0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8001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1.500 per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jaar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per club</a:t>
            </a:r>
          </a:p>
          <a:p>
            <a:pPr marL="914400" marR="0" lvl="0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>
                <a:tab pos="8001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20% DDF van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districten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met 50%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wordt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gematched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door de World Fund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322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AE05A0-6399-030C-AEA9-A666366756B4}"/>
              </a:ext>
            </a:extLst>
          </p:cNvPr>
          <p:cNvSpPr txBox="1"/>
          <p:nvPr/>
        </p:nvSpPr>
        <p:spPr>
          <a:xfrm>
            <a:off x="326825" y="3740203"/>
            <a:ext cx="4846363" cy="152162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Activiteiten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Wereldgezondheid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323E4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2023-24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323E4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283EC5D-3931-5442-3AFB-FBE7DEEBBB37}"/>
              </a:ext>
            </a:extLst>
          </p:cNvPr>
          <p:cNvGraphicFramePr>
            <a:graphicFrameLocks/>
          </p:cNvGraphicFramePr>
          <p:nvPr/>
        </p:nvGraphicFramePr>
        <p:xfrm>
          <a:off x="2535260" y="-130202"/>
          <a:ext cx="10509503" cy="6495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2">
            <a:extLst>
              <a:ext uri="{FF2B5EF4-FFF2-40B4-BE49-F238E27FC236}">
                <a16:creationId xmlns:a16="http://schemas.microsoft.com/office/drawing/2014/main" id="{3D6D5079-2372-6980-B3D1-5AD1C0DAB4B8}"/>
              </a:ext>
            </a:extLst>
          </p:cNvPr>
          <p:cNvSpPr txBox="1">
            <a:spLocks/>
          </p:cNvSpPr>
          <p:nvPr/>
        </p:nvSpPr>
        <p:spPr>
          <a:xfrm>
            <a:off x="305559" y="2468348"/>
            <a:ext cx="5464968" cy="15593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4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all" spc="0" normalizeH="0" baseline="0" noProof="0" dirty="0">
                <a:ln>
                  <a:noFill/>
                </a:ln>
                <a:solidFill>
                  <a:srgbClr val="FF7600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ROTARY’s ROL: </a:t>
            </a:r>
            <a:r>
              <a:rPr kumimoji="0" lang="en-US" sz="6000" b="1" i="0" u="none" strike="noStrike" kern="1200" cap="all" spc="0" normalizeH="0" baseline="0" noProof="0" dirty="0">
                <a:ln>
                  <a:noFill/>
                </a:ln>
                <a:solidFill>
                  <a:srgbClr val="A05CBF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INVESTEREN</a:t>
            </a: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AFD55E4-2D55-4F7F-F88E-BFF5386EC25F}"/>
              </a:ext>
            </a:extLst>
          </p:cNvPr>
          <p:cNvSpPr/>
          <p:nvPr/>
        </p:nvSpPr>
        <p:spPr>
          <a:xfrm>
            <a:off x="0" y="3635225"/>
            <a:ext cx="4239492" cy="3222775"/>
          </a:xfrm>
          <a:prstGeom prst="rtTriangle">
            <a:avLst/>
          </a:prstGeom>
          <a:gradFill>
            <a:gsLst>
              <a:gs pos="35000">
                <a:srgbClr val="901F93">
                  <a:shade val="100000"/>
                  <a:satMod val="115000"/>
                  <a:alpha val="11000"/>
                </a:srgbClr>
              </a:gs>
              <a:gs pos="100000">
                <a:srgbClr val="901F93">
                  <a:shade val="100000"/>
                  <a:satMod val="11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435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58918BBE-BAB4-463A-97F5-FFD79B531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680" y="1891936"/>
            <a:ext cx="2787396" cy="307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95E48F3-9650-82F3-E9E3-16F2504F3BE4}"/>
              </a:ext>
            </a:extLst>
          </p:cNvPr>
          <p:cNvSpPr/>
          <p:nvPr/>
        </p:nvSpPr>
        <p:spPr>
          <a:xfrm>
            <a:off x="3738203" y="-3073"/>
            <a:ext cx="8453797" cy="6858000"/>
          </a:xfrm>
          <a:prstGeom prst="rect">
            <a:avLst/>
          </a:pr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1860" y="2886019"/>
            <a:ext cx="7430508" cy="213904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02927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WORD LID van de POLIOPLUS SOCIETY </a:t>
            </a:r>
          </a:p>
          <a:p>
            <a:pPr marL="0" marR="0" lvl="0" indent="0" algn="l" defTabSz="5760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Geef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jaarlijks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100 euro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het PolioPlus Fonds via KBS en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maak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Wereld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Polio Vrij. </a:t>
            </a:r>
          </a:p>
          <a:p>
            <a:pPr marL="0" marR="0" lvl="0" indent="0" algn="l" defTabSz="5760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Schrijf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mee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geschiedenis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23E4F"/>
                </a:solidFill>
                <a:effectLst/>
                <a:uLnTx/>
                <a:uFillTx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.</a:t>
            </a:r>
            <a:endParaRPr kumimoji="0" lang="en-US" sz="151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592DE88E-05C6-FD6E-15BD-9F750A2A0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1858" y="1520869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ts val="4480"/>
              </a:lnSpc>
            </a:pPr>
            <a:r>
              <a:rPr lang="en-US" sz="4000" dirty="0">
                <a:solidFill>
                  <a:srgbClr val="FF7600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ROTARY en ELK LID  </a:t>
            </a:r>
            <a:br>
              <a:rPr lang="en-US" sz="6000" dirty="0">
                <a:solidFill>
                  <a:srgbClr val="A05CBF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</a:br>
            <a:r>
              <a:rPr lang="en-US" sz="6000" dirty="0">
                <a:solidFill>
                  <a:srgbClr val="A05CBF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STEUNEN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F3200BF-5B2E-1A52-BB15-29839B04B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" y="6128327"/>
            <a:ext cx="551074" cy="6030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7129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CAE64-4AE9-9B8E-E555-E629C8830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291B8F14-89CF-63D4-F570-E29164EB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680" y="1891936"/>
            <a:ext cx="2787396" cy="307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14A4097-40E1-F767-3771-C5F8E7122808}"/>
              </a:ext>
            </a:extLst>
          </p:cNvPr>
          <p:cNvSpPr/>
          <p:nvPr/>
        </p:nvSpPr>
        <p:spPr>
          <a:xfrm>
            <a:off x="3738203" y="-3073"/>
            <a:ext cx="8453797" cy="6858000"/>
          </a:xfrm>
          <a:prstGeom prst="rect">
            <a:avLst/>
          </a:pr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6D94A97-E5C6-D12B-691A-C46DAE057336}"/>
              </a:ext>
            </a:extLst>
          </p:cNvPr>
          <p:cNvSpPr txBox="1">
            <a:spLocks/>
          </p:cNvSpPr>
          <p:nvPr/>
        </p:nvSpPr>
        <p:spPr>
          <a:xfrm>
            <a:off x="4684341" y="1640309"/>
            <a:ext cx="7963786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B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26 €	         	Pakistan: training, vaccins, </a:t>
            </a:r>
            <a:r>
              <a:rPr kumimoji="0" lang="nl-B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social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			</a:t>
            </a:r>
            <a:r>
              <a:rPr kumimoji="0" lang="nl-B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mobilisation</a:t>
            </a:r>
            <a:endParaRPr kumimoji="0" lang="nl-B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26 €		Uitbraak response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20 €		Vaccins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18 €		Afghanistan: vaccins, </a:t>
            </a:r>
            <a:r>
              <a:rPr kumimoji="0" lang="nl-B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social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				</a:t>
            </a:r>
            <a:r>
              <a:rPr kumimoji="0" lang="nl-B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mobilisation</a:t>
            </a: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training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5 €		Detecteren van het polio virus, 				surveillance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2 €		Technische experten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1 €		Research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64C46CBA-3E53-577E-69B3-801E902D4A6A}"/>
              </a:ext>
            </a:extLst>
          </p:cNvPr>
          <p:cNvSpPr txBox="1"/>
          <p:nvPr/>
        </p:nvSpPr>
        <p:spPr>
          <a:xfrm>
            <a:off x="4761492" y="1453354"/>
            <a:ext cx="7430508" cy="8771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5760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02927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HIER GAAT UW 100 euro NAARTOE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25B268F5-105E-9147-AA2C-233F8B1F2F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20" y="6128327"/>
            <a:ext cx="551074" cy="60305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873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holding a pipette&#10;&#10;Description automatically generated">
            <a:extLst>
              <a:ext uri="{FF2B5EF4-FFF2-40B4-BE49-F238E27FC236}">
                <a16:creationId xmlns:a16="http://schemas.microsoft.com/office/drawing/2014/main" id="{7F093831-42BF-A098-4F73-E6888ABC990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7999" y="0"/>
            <a:ext cx="4064001" cy="6958951"/>
          </a:xfrm>
          <a:prstGeom prst="rect">
            <a:avLst/>
          </a:prstGeom>
        </p:spPr>
      </p:pic>
      <p:pic>
        <p:nvPicPr>
          <p:cNvPr id="13" name="Picture 12" descr="A person writing on a wall&#10;&#10;Description automatically generated">
            <a:extLst>
              <a:ext uri="{FF2B5EF4-FFF2-40B4-BE49-F238E27FC236}">
                <a16:creationId xmlns:a16="http://schemas.microsoft.com/office/drawing/2014/main" id="{0F5BABE4-E679-30CD-FE22-4EC4CC91C5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4000" y="-16068"/>
            <a:ext cx="4064000" cy="6858000"/>
          </a:xfrm>
          <a:prstGeom prst="rect">
            <a:avLst/>
          </a:prstGeom>
        </p:spPr>
      </p:pic>
      <p:pic>
        <p:nvPicPr>
          <p:cNvPr id="22" name="Picture 21" descr="A person giving a child medicine&#10;&#10;Description automatically generated">
            <a:extLst>
              <a:ext uri="{FF2B5EF4-FFF2-40B4-BE49-F238E27FC236}">
                <a16:creationId xmlns:a16="http://schemas.microsoft.com/office/drawing/2014/main" id="{21FEFA07-788D-F881-8AD8-8CEBE166CA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1616" y="0"/>
            <a:ext cx="4145616" cy="6858000"/>
          </a:xfrm>
          <a:prstGeom prst="rect">
            <a:avLst/>
          </a:prstGeom>
        </p:spPr>
      </p:pic>
      <p:sp>
        <p:nvSpPr>
          <p:cNvPr id="7" name="Shape 107"/>
          <p:cNvSpPr/>
          <p:nvPr/>
        </p:nvSpPr>
        <p:spPr>
          <a:xfrm>
            <a:off x="2022189" y="3984824"/>
            <a:ext cx="2390629" cy="1413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>
            <a:normAutofit/>
          </a:bodyPr>
          <a:lstStyle>
            <a:lvl1pPr algn="l">
              <a:defRPr sz="11200">
                <a:solidFill>
                  <a:srgbClr val="9B37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charset="0"/>
              <a:ea typeface="Arial Narrow" charset="0"/>
              <a:cs typeface="Arial Narrow" charset="0"/>
              <a:sym typeface="Arial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FE4BC7-EE5D-E2E3-571E-EC307CCBC288}"/>
              </a:ext>
            </a:extLst>
          </p:cNvPr>
          <p:cNvSpPr/>
          <p:nvPr/>
        </p:nvSpPr>
        <p:spPr>
          <a:xfrm rot="10800000">
            <a:off x="-66542" y="3682000"/>
            <a:ext cx="12284151" cy="3233401"/>
          </a:xfrm>
          <a:prstGeom prst="rect">
            <a:avLst/>
          </a:prstGeom>
          <a:gradFill flip="none" rotWithShape="1">
            <a:gsLst>
              <a:gs pos="0">
                <a:srgbClr val="901F93">
                  <a:shade val="30000"/>
                  <a:satMod val="115000"/>
                </a:srgbClr>
              </a:gs>
              <a:gs pos="100000">
                <a:srgbClr val="901F93">
                  <a:shade val="100000"/>
                  <a:satMod val="115000"/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Shape 107"/>
          <p:cNvSpPr/>
          <p:nvPr/>
        </p:nvSpPr>
        <p:spPr>
          <a:xfrm>
            <a:off x="4246728" y="5391698"/>
            <a:ext cx="3657612" cy="136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>
            <a:normAutofit/>
          </a:bodyPr>
          <a:lstStyle>
            <a:lvl1pPr algn="l">
              <a:defRPr sz="11200">
                <a:solidFill>
                  <a:srgbClr val="9B37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DUIZENDEN MAATSCHAPPELIJK WERKERS FINANCIEREN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0" name="Shape 107"/>
          <p:cNvSpPr/>
          <p:nvPr/>
        </p:nvSpPr>
        <p:spPr>
          <a:xfrm>
            <a:off x="8543360" y="5394925"/>
            <a:ext cx="3511982" cy="1245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>
            <a:normAutofit/>
          </a:bodyPr>
          <a:lstStyle>
            <a:lvl1pPr algn="l">
              <a:defRPr sz="11200">
                <a:solidFill>
                  <a:srgbClr val="9B37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SURVEILLANCE ACTIVITEITEN VERSTERKEN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  <a:sym typeface="Arial"/>
            </a:endParaRPr>
          </a:p>
        </p:txBody>
      </p:sp>
      <p:sp>
        <p:nvSpPr>
          <p:cNvPr id="28" name="Shape 107"/>
          <p:cNvSpPr/>
          <p:nvPr/>
        </p:nvSpPr>
        <p:spPr>
          <a:xfrm>
            <a:off x="1805136" y="2100500"/>
            <a:ext cx="8541251" cy="364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6789" tIns="26789" rIns="26789" bIns="26789">
            <a:normAutofit/>
          </a:bodyPr>
          <a:lstStyle>
            <a:lvl1pPr algn="l">
              <a:defRPr sz="11200">
                <a:solidFill>
                  <a:srgbClr val="9B37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50" b="1" i="0" u="none" strike="noStrike" kern="1200" cap="none" spc="0" normalizeH="0" baseline="0" noProof="0" dirty="0">
              <a:ln>
                <a:noFill/>
              </a:ln>
              <a:solidFill>
                <a:srgbClr val="58585A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A13C86E-9236-23CE-9C38-61C51A146E9A}"/>
              </a:ext>
            </a:extLst>
          </p:cNvPr>
          <p:cNvSpPr txBox="1"/>
          <p:nvPr/>
        </p:nvSpPr>
        <p:spPr>
          <a:xfrm>
            <a:off x="54553" y="5375741"/>
            <a:ext cx="406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MILJOENEN KINDEREN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VACCINEREN, ELK JAAR</a:t>
            </a:r>
          </a:p>
        </p:txBody>
      </p:sp>
      <p:sp>
        <p:nvSpPr>
          <p:cNvPr id="33" name="Title 2">
            <a:extLst>
              <a:ext uri="{FF2B5EF4-FFF2-40B4-BE49-F238E27FC236}">
                <a16:creationId xmlns:a16="http://schemas.microsoft.com/office/drawing/2014/main" id="{3A17CFF6-57DE-B8DD-00EB-90A8D030A18D}"/>
              </a:ext>
            </a:extLst>
          </p:cNvPr>
          <p:cNvSpPr txBox="1">
            <a:spLocks/>
          </p:cNvSpPr>
          <p:nvPr/>
        </p:nvSpPr>
        <p:spPr>
          <a:xfrm>
            <a:off x="69433" y="3881360"/>
            <a:ext cx="7384957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FFD100"/>
                </a:solidFill>
                <a:effectLst/>
                <a:uLnTx/>
                <a:uFillTx/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CONCREET</a:t>
            </a:r>
            <a:endParaRPr kumimoji="0" lang="en-US" sz="4800" b="1" i="0" u="none" strike="noStrike" kern="1200" cap="all" spc="0" normalizeH="0" baseline="0" noProof="0" dirty="0">
              <a:ln>
                <a:noFill/>
              </a:ln>
              <a:solidFill>
                <a:srgbClr val="FF7600"/>
              </a:solidFill>
              <a:effectLst/>
              <a:uLnTx/>
              <a:uFillTx/>
              <a:latin typeface="Open Sans Extrabold" panose="020B0606030504020204" pitchFamily="34" charset="0"/>
              <a:ea typeface="Open Sans Extrabold" panose="020B0606030504020204" pitchFamily="34" charset="0"/>
              <a:cs typeface="Open Sans Extrabold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7FA240-D19A-583E-1B94-A397A2FB0922}"/>
              </a:ext>
            </a:extLst>
          </p:cNvPr>
          <p:cNvSpPr txBox="1"/>
          <p:nvPr/>
        </p:nvSpPr>
        <p:spPr>
          <a:xfrm>
            <a:off x="8265891" y="-1373021"/>
            <a:ext cx="3513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Currently, there are no Rotary surveillance images available with rights to use. Replaced with stock photo.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34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A8AF8DA-34CC-9472-ADF3-5383B5B5A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27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8988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85850"/>
            <a:ext cx="4267199" cy="4371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52675" y="685800"/>
            <a:ext cx="5572125" cy="5486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05425" y="0"/>
            <a:ext cx="6886575" cy="6857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5043805"/>
          </a:xfrm>
          <a:custGeom>
            <a:avLst/>
            <a:gdLst/>
            <a:ahLst/>
            <a:cxnLst/>
            <a:rect l="l" t="t" r="r" b="b"/>
            <a:pathLst>
              <a:path w="12192000" h="5043805">
                <a:moveTo>
                  <a:pt x="0" y="5043678"/>
                </a:moveTo>
                <a:lnTo>
                  <a:pt x="12192000" y="5043678"/>
                </a:lnTo>
                <a:lnTo>
                  <a:pt x="12192000" y="0"/>
                </a:lnTo>
                <a:lnTo>
                  <a:pt x="0" y="0"/>
                </a:lnTo>
                <a:lnTo>
                  <a:pt x="0" y="5043678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5043678"/>
            <a:ext cx="12192000" cy="1814830"/>
          </a:xfrm>
          <a:custGeom>
            <a:avLst/>
            <a:gdLst/>
            <a:ahLst/>
            <a:cxnLst/>
            <a:rect l="l" t="t" r="r" b="b"/>
            <a:pathLst>
              <a:path w="12192000" h="1814829">
                <a:moveTo>
                  <a:pt x="0" y="1814322"/>
                </a:moveTo>
                <a:lnTo>
                  <a:pt x="12192000" y="1814322"/>
                </a:lnTo>
                <a:lnTo>
                  <a:pt x="12192000" y="0"/>
                </a:lnTo>
                <a:lnTo>
                  <a:pt x="0" y="0"/>
                </a:lnTo>
                <a:lnTo>
                  <a:pt x="0" y="1814322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6194" y="6043295"/>
            <a:ext cx="1789556" cy="6769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2191999" cy="50436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75005" y="5195823"/>
            <a:ext cx="6405245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b="1" spc="-80" dirty="0">
                <a:solidFill>
                  <a:srgbClr val="FFFFFF"/>
                </a:solidFill>
                <a:latin typeface="Arial"/>
                <a:cs typeface="Arial"/>
              </a:rPr>
              <a:t>PAUL </a:t>
            </a:r>
            <a:r>
              <a:rPr sz="4400" b="1" spc="-5" dirty="0">
                <a:solidFill>
                  <a:srgbClr val="FFFFFF"/>
                </a:solidFill>
                <a:latin typeface="Arial"/>
                <a:cs typeface="Arial"/>
              </a:rPr>
              <a:t>HARRIS</a:t>
            </a:r>
            <a:r>
              <a:rPr sz="44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FFFFFF"/>
                </a:solidFill>
                <a:latin typeface="Arial"/>
                <a:cs typeface="Arial"/>
              </a:rPr>
              <a:t>SOCIETY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005" y="6045708"/>
            <a:ext cx="6823709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Philanthropic leaders dedicated </a:t>
            </a: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positive</a:t>
            </a:r>
            <a:r>
              <a:rPr sz="240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change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489204"/>
            <a:ext cx="2920111" cy="3130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3929" y="782319"/>
            <a:ext cx="2454910" cy="2464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6858000"/>
                </a:moveTo>
                <a:lnTo>
                  <a:pt x="6096000" y="6858000"/>
                </a:lnTo>
                <a:lnTo>
                  <a:pt x="6096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92922" y="4713858"/>
            <a:ext cx="2591435" cy="351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10" dirty="0">
                <a:latin typeface="Arial"/>
                <a:cs typeface="Arial"/>
              </a:rPr>
              <a:t>100 </a:t>
            </a:r>
            <a:r>
              <a:rPr sz="2200" spc="-5" dirty="0">
                <a:latin typeface="Arial"/>
                <a:cs typeface="Arial"/>
              </a:rPr>
              <a:t>$ per lid </a:t>
            </a:r>
            <a:r>
              <a:rPr sz="2200" spc="-10" dirty="0">
                <a:latin typeface="Arial"/>
                <a:cs typeface="Arial"/>
              </a:rPr>
              <a:t>per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jaar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03275" y="2171319"/>
            <a:ext cx="3319145" cy="1217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4750"/>
              </a:lnSpc>
            </a:pPr>
            <a:r>
              <a:rPr sz="4400" spc="-5" dirty="0"/>
              <a:t>CLUB-  BIJDRAGEN</a:t>
            </a:r>
            <a:endParaRPr sz="4400"/>
          </a:p>
        </p:txBody>
      </p:sp>
      <p:sp>
        <p:nvSpPr>
          <p:cNvPr id="6" name="object 6"/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944739" y="2033142"/>
            <a:ext cx="2486405" cy="1541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1E2DF11-B393-C397-DC7B-00DC577FD49F}"/>
              </a:ext>
            </a:extLst>
          </p:cNvPr>
          <p:cNvCxnSpPr/>
          <p:nvPr/>
        </p:nvCxnSpPr>
        <p:spPr>
          <a:xfrm>
            <a:off x="762000" y="3574921"/>
            <a:ext cx="4572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176" y="79502"/>
            <a:ext cx="10626725" cy="12941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015"/>
              </a:lnSpc>
            </a:pPr>
            <a:r>
              <a:rPr sz="4400" dirty="0"/>
              <a:t>VERDELING </a:t>
            </a:r>
            <a:r>
              <a:rPr sz="4400" spc="-110" dirty="0"/>
              <a:t>VAN </a:t>
            </a:r>
            <a:r>
              <a:rPr sz="4400" dirty="0"/>
              <a:t>DE INKOMSTEN</a:t>
            </a:r>
            <a:r>
              <a:rPr sz="4400" spc="10" dirty="0"/>
              <a:t> </a:t>
            </a:r>
            <a:r>
              <a:rPr sz="4400" spc="-110" dirty="0"/>
              <a:t>VAN</a:t>
            </a:r>
            <a:endParaRPr sz="4400"/>
          </a:p>
          <a:p>
            <a:pPr marL="12700">
              <a:lnSpc>
                <a:spcPts val="5015"/>
              </a:lnSpc>
            </a:pPr>
            <a:r>
              <a:rPr sz="4400" dirty="0"/>
              <a:t>THE </a:t>
            </a:r>
            <a:r>
              <a:rPr sz="4400" spc="-85" dirty="0"/>
              <a:t>ROTARY </a:t>
            </a:r>
            <a:r>
              <a:rPr sz="4400" spc="-30" dirty="0"/>
              <a:t>FOUNDATION</a:t>
            </a:r>
            <a:r>
              <a:rPr sz="4400" spc="-90" dirty="0"/>
              <a:t> </a:t>
            </a:r>
            <a:r>
              <a:rPr sz="4400" spc="-5" dirty="0"/>
              <a:t>(2022-2023)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930" y="2162809"/>
            <a:ext cx="100838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585858"/>
                </a:solidFill>
                <a:latin typeface="Arial"/>
                <a:cs typeface="Arial"/>
              </a:rPr>
              <a:t>D</a:t>
            </a:r>
            <a:r>
              <a:rPr sz="2400" b="1" spc="-10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2140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2930" y="3260471"/>
            <a:ext cx="207391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Clubbijdragen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2930" y="4357751"/>
            <a:ext cx="3071495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Individuele</a:t>
            </a:r>
            <a:r>
              <a:rPr sz="2400" b="1" spc="-4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bijdragen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55540" y="4357751"/>
            <a:ext cx="63500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20%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2930" y="5455310"/>
            <a:ext cx="3192145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Overheden,</a:t>
            </a:r>
            <a:r>
              <a:rPr sz="2400" b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subsidies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5465" y="5817994"/>
            <a:ext cx="3153029" cy="9951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175628" y="2162809"/>
            <a:ext cx="1632585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0" dirty="0">
                <a:solidFill>
                  <a:srgbClr val="585858"/>
                </a:solidFill>
                <a:latin typeface="Arial"/>
                <a:cs typeface="Arial"/>
              </a:rPr>
              <a:t>W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ereld</a:t>
            </a:r>
            <a:r>
              <a:rPr sz="2400" b="1" spc="25" dirty="0">
                <a:solidFill>
                  <a:srgbClr val="585858"/>
                </a:solidFill>
                <a:latin typeface="Arial"/>
                <a:cs typeface="Arial"/>
              </a:rPr>
              <a:t>w</a:t>
            </a:r>
            <a:r>
              <a:rPr sz="2400" b="1" dirty="0">
                <a:solidFill>
                  <a:srgbClr val="585858"/>
                </a:solidFill>
                <a:latin typeface="Arial"/>
                <a:cs typeface="Arial"/>
              </a:rPr>
              <a:t>ijd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55540" y="3260471"/>
            <a:ext cx="3293745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232535" algn="l"/>
              </a:tabLst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80%	Clubbijdragen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748264" y="3260471"/>
            <a:ext cx="63500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20%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96000" y="4260684"/>
            <a:ext cx="5554345" cy="593725"/>
          </a:xfrm>
          <a:prstGeom prst="rect">
            <a:avLst/>
          </a:prstGeom>
          <a:ln w="38100">
            <a:solidFill>
              <a:srgbClr val="00AFEF"/>
            </a:solidFill>
          </a:ln>
        </p:spPr>
        <p:txBody>
          <a:bodyPr vert="horz" wrap="square" lIns="0" tIns="78105" rIns="0" bIns="0" rtlCol="0">
            <a:spAutoFit/>
          </a:bodyPr>
          <a:lstStyle/>
          <a:p>
            <a:pPr marL="73025">
              <a:lnSpc>
                <a:spcPct val="100000"/>
              </a:lnSpc>
              <a:spcBef>
                <a:spcPts val="615"/>
              </a:spcBef>
              <a:tabLst>
                <a:tab pos="4645660" algn="l"/>
              </a:tabLst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Individuele</a:t>
            </a:r>
            <a:r>
              <a:rPr sz="2400" b="1" spc="-1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bijdragen	75%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5540" y="5455310"/>
            <a:ext cx="441198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232535" algn="l"/>
              </a:tabLst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00%	Overheden,</a:t>
            </a:r>
            <a:r>
              <a:rPr sz="2400" b="1" spc="-3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subsidies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48264" y="5455310"/>
            <a:ext cx="63500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05%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1500" y="341629"/>
            <a:ext cx="8198484" cy="567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We </a:t>
            </a:r>
            <a:r>
              <a:rPr dirty="0"/>
              <a:t>geven </a:t>
            </a:r>
            <a:r>
              <a:rPr spc="-5" dirty="0"/>
              <a:t>allemaal al eens </a:t>
            </a:r>
            <a:r>
              <a:rPr dirty="0"/>
              <a:t>geld</a:t>
            </a:r>
            <a:r>
              <a:rPr spc="-45" dirty="0"/>
              <a:t> </a:t>
            </a:r>
            <a:r>
              <a:rPr spc="-5" dirty="0"/>
              <a:t>aan…</a:t>
            </a:r>
          </a:p>
        </p:txBody>
      </p:sp>
      <p:sp>
        <p:nvSpPr>
          <p:cNvPr id="3" name="object 3"/>
          <p:cNvSpPr/>
          <p:nvPr/>
        </p:nvSpPr>
        <p:spPr>
          <a:xfrm>
            <a:off x="174370" y="1799082"/>
            <a:ext cx="1578991" cy="1308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42007" y="1799082"/>
            <a:ext cx="2636647" cy="1308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67428" y="1814576"/>
            <a:ext cx="3443858" cy="1308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370" y="3647821"/>
            <a:ext cx="5164963" cy="13087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99932" y="1819020"/>
            <a:ext cx="1767586" cy="1308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13704" y="3647821"/>
            <a:ext cx="3114675" cy="13192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63769" y="5492292"/>
            <a:ext cx="4089273" cy="12267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961118" y="1814576"/>
            <a:ext cx="1980819" cy="13180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756916" y="5497271"/>
            <a:ext cx="2097024" cy="122257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8409" y="5497271"/>
            <a:ext cx="2168652" cy="12225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802751" y="3647440"/>
            <a:ext cx="3056254" cy="131800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62870" y="5492292"/>
            <a:ext cx="2115184" cy="122679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/>
              <a:t>Maar </a:t>
            </a:r>
            <a:r>
              <a:rPr spc="-5" dirty="0"/>
              <a:t>vergeten </a:t>
            </a:r>
            <a:r>
              <a:rPr dirty="0"/>
              <a:t>de </a:t>
            </a:r>
            <a:r>
              <a:rPr spc="-5" dirty="0"/>
              <a:t>ngo/npo </a:t>
            </a:r>
            <a:r>
              <a:rPr dirty="0"/>
              <a:t>waar we zelf</a:t>
            </a:r>
            <a:r>
              <a:rPr spc="-95" dirty="0"/>
              <a:t> </a:t>
            </a:r>
            <a:r>
              <a:rPr dirty="0"/>
              <a:t>het  meeste tijd in</a:t>
            </a:r>
            <a:r>
              <a:rPr spc="-110" dirty="0"/>
              <a:t> </a:t>
            </a:r>
            <a:r>
              <a:rPr spc="-5" dirty="0"/>
              <a:t>steken…</a:t>
            </a:r>
          </a:p>
        </p:txBody>
      </p:sp>
      <p:sp>
        <p:nvSpPr>
          <p:cNvPr id="3" name="object 3"/>
          <p:cNvSpPr/>
          <p:nvPr/>
        </p:nvSpPr>
        <p:spPr>
          <a:xfrm>
            <a:off x="1066800" y="1816150"/>
            <a:ext cx="9753600" cy="4276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21" y="0"/>
            <a:ext cx="1219034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096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6858000"/>
                </a:moveTo>
                <a:lnTo>
                  <a:pt x="6096000" y="6858000"/>
                </a:lnTo>
                <a:lnTo>
                  <a:pt x="6096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37743" y="2156089"/>
            <a:ext cx="2947670" cy="148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8900"/>
              </a:lnSpc>
            </a:pPr>
            <a:r>
              <a:rPr sz="4400" dirty="0"/>
              <a:t>8 FOCUS-  GEBIEDEN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8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118220" y="3676599"/>
            <a:ext cx="2202179" cy="2797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72807" y="383793"/>
            <a:ext cx="4492752" cy="28039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3123E11-73A2-9869-8A97-5C4C2FF5BE36}"/>
              </a:ext>
            </a:extLst>
          </p:cNvPr>
          <p:cNvCxnSpPr>
            <a:cxnSpLocks/>
          </p:cNvCxnSpPr>
          <p:nvPr/>
        </p:nvCxnSpPr>
        <p:spPr>
          <a:xfrm>
            <a:off x="685800" y="3574921"/>
            <a:ext cx="46482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176" y="595503"/>
            <a:ext cx="6406515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-80" dirty="0"/>
              <a:t>PAUL </a:t>
            </a:r>
            <a:r>
              <a:rPr sz="4400" spc="-5" dirty="0"/>
              <a:t>HARRIS</a:t>
            </a:r>
            <a:r>
              <a:rPr sz="4400" spc="-75" dirty="0"/>
              <a:t> </a:t>
            </a:r>
            <a:r>
              <a:rPr sz="4400" dirty="0"/>
              <a:t>SOCIETY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2930" y="2162809"/>
            <a:ext cx="5626735" cy="309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585858"/>
                </a:solidFill>
                <a:latin typeface="Arial"/>
                <a:cs typeface="Arial"/>
              </a:rPr>
              <a:t>What is the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Paul Harris</a:t>
            </a:r>
            <a:r>
              <a:rPr sz="2400" b="1" spc="-9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Society?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A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dedicated group of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donors who</a:t>
            </a:r>
            <a:r>
              <a:rPr sz="2000" spc="-24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inform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The Rotary Foundation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of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their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intent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to</a:t>
            </a:r>
            <a:r>
              <a:rPr sz="2000" spc="-15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contribute  US$1,000 or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more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every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year to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any of</a:t>
            </a:r>
            <a:r>
              <a:rPr sz="2000" spc="-12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these:</a:t>
            </a:r>
            <a:endParaRPr sz="2000">
              <a:latin typeface="Arial"/>
              <a:cs typeface="Arial"/>
            </a:endParaRPr>
          </a:p>
          <a:p>
            <a:pPr marL="757555" indent="-228600">
              <a:lnSpc>
                <a:spcPct val="100000"/>
              </a:lnSpc>
              <a:spcBef>
                <a:spcPts val="1764"/>
              </a:spcBef>
              <a:buChar char="•"/>
              <a:tabLst>
                <a:tab pos="757555" algn="l"/>
                <a:tab pos="758190" algn="l"/>
              </a:tabLst>
            </a:pP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The Annual</a:t>
            </a:r>
            <a:r>
              <a:rPr sz="2000" spc="-204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Fund</a:t>
            </a:r>
            <a:endParaRPr sz="2000">
              <a:latin typeface="Arial"/>
              <a:cs typeface="Arial"/>
            </a:endParaRPr>
          </a:p>
          <a:p>
            <a:pPr marL="757555" indent="-228600">
              <a:lnSpc>
                <a:spcPct val="100000"/>
              </a:lnSpc>
              <a:spcBef>
                <a:spcPts val="750"/>
              </a:spcBef>
              <a:buChar char="•"/>
              <a:tabLst>
                <a:tab pos="757555" algn="l"/>
                <a:tab pos="758190" algn="l"/>
              </a:tabLst>
            </a:pP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The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PolioPlus</a:t>
            </a:r>
            <a:r>
              <a:rPr sz="2000" spc="-5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Fund</a:t>
            </a:r>
            <a:endParaRPr sz="2000">
              <a:latin typeface="Arial"/>
              <a:cs typeface="Arial"/>
            </a:endParaRPr>
          </a:p>
          <a:p>
            <a:pPr marL="757555" indent="-228600">
              <a:lnSpc>
                <a:spcPct val="100000"/>
              </a:lnSpc>
              <a:spcBef>
                <a:spcPts val="765"/>
              </a:spcBef>
              <a:buChar char="•"/>
              <a:tabLst>
                <a:tab pos="757555" algn="l"/>
                <a:tab pos="758190" algn="l"/>
              </a:tabLst>
            </a:pPr>
            <a:r>
              <a:rPr sz="2000" dirty="0">
                <a:solidFill>
                  <a:srgbClr val="585858"/>
                </a:solidFill>
                <a:latin typeface="Arial"/>
                <a:cs typeface="Arial"/>
              </a:rPr>
              <a:t>Approved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global</a:t>
            </a:r>
            <a:r>
              <a:rPr sz="2000" spc="-85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585858"/>
                </a:solidFill>
                <a:latin typeface="Arial"/>
                <a:cs typeface="Arial"/>
              </a:rPr>
              <a:t>grants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96000" y="1514868"/>
            <a:ext cx="6096000" cy="5343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465" y="5817994"/>
            <a:ext cx="3153029" cy="995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8488" y="625094"/>
            <a:ext cx="6405880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-80" dirty="0"/>
              <a:t>PAUL </a:t>
            </a:r>
            <a:r>
              <a:rPr sz="4400" spc="-5" dirty="0"/>
              <a:t>HARRIS</a:t>
            </a:r>
            <a:r>
              <a:rPr sz="4400" spc="-75" dirty="0"/>
              <a:t> </a:t>
            </a:r>
            <a:r>
              <a:rPr sz="4400" dirty="0"/>
              <a:t>SOCIETY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798934" y="202056"/>
            <a:ext cx="19621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550071"/>
            <a:ext cx="5715380" cy="5307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024498" y="2057653"/>
            <a:ext cx="5824220" cy="3265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585858"/>
                </a:solidFill>
                <a:latin typeface="Arial"/>
                <a:cs typeface="Arial"/>
              </a:rPr>
              <a:t>Why </a:t>
            </a:r>
            <a:r>
              <a:rPr sz="2400" b="1" spc="-5" dirty="0">
                <a:solidFill>
                  <a:srgbClr val="585858"/>
                </a:solidFill>
                <a:latin typeface="Arial"/>
                <a:cs typeface="Arial"/>
              </a:rPr>
              <a:t>should </a:t>
            </a:r>
            <a:r>
              <a:rPr sz="2400" b="1" dirty="0">
                <a:solidFill>
                  <a:srgbClr val="585858"/>
                </a:solidFill>
                <a:latin typeface="Arial"/>
                <a:cs typeface="Arial"/>
              </a:rPr>
              <a:t>I join the</a:t>
            </a:r>
            <a:r>
              <a:rPr sz="2400" b="1" spc="-130" dirty="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585858"/>
                </a:solidFill>
                <a:latin typeface="Arial"/>
                <a:cs typeface="Arial"/>
              </a:rPr>
              <a:t>society?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imes New Roman"/>
              <a:cs typeface="Times New Roman"/>
            </a:endParaRPr>
          </a:p>
          <a:p>
            <a:pPr marL="656590">
              <a:lnSpc>
                <a:spcPct val="100000"/>
              </a:lnSpc>
            </a:pPr>
            <a:r>
              <a:rPr sz="2000" spc="-65" dirty="0">
                <a:solidFill>
                  <a:srgbClr val="006FC0"/>
                </a:solidFill>
                <a:latin typeface="Arial"/>
                <a:cs typeface="Arial"/>
              </a:rPr>
              <a:t>You </a:t>
            </a:r>
            <a:r>
              <a:rPr sz="2000" dirty="0">
                <a:solidFill>
                  <a:srgbClr val="006FC0"/>
                </a:solidFill>
                <a:latin typeface="Arial"/>
                <a:cs typeface="Arial"/>
              </a:rPr>
              <a:t>are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dedicated </a:t>
            </a:r>
            <a:r>
              <a:rPr sz="2000" dirty="0">
                <a:solidFill>
                  <a:srgbClr val="006FC0"/>
                </a:solidFill>
                <a:latin typeface="Arial"/>
                <a:cs typeface="Arial"/>
              </a:rPr>
              <a:t>to making a</a:t>
            </a:r>
            <a:r>
              <a:rPr sz="2000" spc="-6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difference</a:t>
            </a:r>
            <a:endParaRPr sz="2000">
              <a:latin typeface="Arial"/>
              <a:cs typeface="Arial"/>
            </a:endParaRPr>
          </a:p>
          <a:p>
            <a:pPr marL="1058545" indent="-173355">
              <a:lnSpc>
                <a:spcPct val="100000"/>
              </a:lnSpc>
              <a:spcBef>
                <a:spcPts val="290"/>
              </a:spcBef>
              <a:buChar char="•"/>
              <a:tabLst>
                <a:tab pos="1059180" algn="l"/>
              </a:tabLst>
            </a:pP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Support Rotary Foundation</a:t>
            </a:r>
            <a:r>
              <a:rPr sz="1800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programs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333333"/>
              </a:buClr>
              <a:buFont typeface="Arial"/>
              <a:buChar char="•"/>
            </a:pPr>
            <a:endParaRPr sz="2450">
              <a:latin typeface="Times New Roman"/>
              <a:cs typeface="Times New Roman"/>
            </a:endParaRPr>
          </a:p>
          <a:p>
            <a:pPr marL="656590">
              <a:lnSpc>
                <a:spcPct val="100000"/>
              </a:lnSpc>
            </a:pPr>
            <a:r>
              <a:rPr sz="2000" spc="-65" dirty="0">
                <a:solidFill>
                  <a:srgbClr val="006FC0"/>
                </a:solidFill>
                <a:latin typeface="Arial"/>
                <a:cs typeface="Arial"/>
              </a:rPr>
              <a:t>You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want </a:t>
            </a:r>
            <a:r>
              <a:rPr sz="2000" dirty="0">
                <a:solidFill>
                  <a:srgbClr val="006FC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inspire fellow Rotary</a:t>
            </a:r>
            <a:r>
              <a:rPr sz="2000" spc="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members</a:t>
            </a:r>
            <a:endParaRPr sz="2000">
              <a:latin typeface="Arial"/>
              <a:cs typeface="Arial"/>
            </a:endParaRPr>
          </a:p>
          <a:p>
            <a:pPr marL="1113790" indent="-228600">
              <a:lnSpc>
                <a:spcPct val="100000"/>
              </a:lnSpc>
              <a:spcBef>
                <a:spcPts val="295"/>
              </a:spcBef>
              <a:buChar char="•"/>
              <a:tabLst>
                <a:tab pos="1113790" algn="l"/>
                <a:tab pos="1114425" algn="l"/>
              </a:tabLst>
            </a:pP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Be a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leader 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in philanthropy in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your</a:t>
            </a:r>
            <a:r>
              <a:rPr sz="1800" spc="3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community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333333"/>
              </a:buClr>
              <a:buFont typeface="Arial"/>
              <a:buChar char="•"/>
            </a:pPr>
            <a:endParaRPr sz="2500">
              <a:latin typeface="Times New Roman"/>
              <a:cs typeface="Times New Roman"/>
            </a:endParaRPr>
          </a:p>
          <a:p>
            <a:pPr marL="656590">
              <a:lnSpc>
                <a:spcPct val="100000"/>
              </a:lnSpc>
              <a:spcBef>
                <a:spcPts val="5"/>
              </a:spcBef>
            </a:pPr>
            <a:r>
              <a:rPr sz="2000" spc="-65" dirty="0">
                <a:solidFill>
                  <a:srgbClr val="006FC0"/>
                </a:solidFill>
                <a:latin typeface="Arial"/>
                <a:cs typeface="Arial"/>
              </a:rPr>
              <a:t>You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want </a:t>
            </a:r>
            <a:r>
              <a:rPr sz="2000" dirty="0">
                <a:solidFill>
                  <a:srgbClr val="006FC0"/>
                </a:solidFill>
                <a:latin typeface="Arial"/>
                <a:cs typeface="Arial"/>
              </a:rPr>
              <a:t>to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achieve philanthropic</a:t>
            </a:r>
            <a:r>
              <a:rPr sz="2000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6FC0"/>
                </a:solidFill>
                <a:latin typeface="Arial"/>
                <a:cs typeface="Arial"/>
              </a:rPr>
              <a:t>goals</a:t>
            </a:r>
            <a:endParaRPr sz="2000">
              <a:latin typeface="Arial"/>
              <a:cs typeface="Arial"/>
            </a:endParaRPr>
          </a:p>
          <a:p>
            <a:pPr marL="1113790" indent="-228600">
              <a:lnSpc>
                <a:spcPct val="100000"/>
              </a:lnSpc>
              <a:spcBef>
                <a:spcPts val="295"/>
              </a:spcBef>
              <a:buChar char="•"/>
              <a:tabLst>
                <a:tab pos="1113790" algn="l"/>
                <a:tab pos="1114425" algn="l"/>
              </a:tabLst>
            </a:pP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Earn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donor 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credit and recognition </a:t>
            </a:r>
            <a:r>
              <a:rPr sz="1800" dirty="0">
                <a:solidFill>
                  <a:srgbClr val="333333"/>
                </a:solidFill>
                <a:latin typeface="Arial"/>
                <a:cs typeface="Arial"/>
              </a:rPr>
              <a:t>for </a:t>
            </a:r>
            <a:r>
              <a:rPr sz="1800" spc="-10" dirty="0">
                <a:solidFill>
                  <a:srgbClr val="333333"/>
                </a:solidFill>
                <a:latin typeface="Arial"/>
                <a:cs typeface="Arial"/>
              </a:rPr>
              <a:t>your</a:t>
            </a:r>
            <a:r>
              <a:rPr sz="1800" spc="6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33333"/>
                </a:solidFill>
                <a:latin typeface="Arial"/>
                <a:cs typeface="Arial"/>
              </a:rPr>
              <a:t>gifts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809355" y="5862889"/>
            <a:ext cx="3153029" cy="9951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16949" y="3013003"/>
            <a:ext cx="65405" cy="67945"/>
          </a:xfrm>
          <a:custGeom>
            <a:avLst/>
            <a:gdLst/>
            <a:ahLst/>
            <a:cxnLst/>
            <a:rect l="l" t="t" r="r" b="b"/>
            <a:pathLst>
              <a:path w="65404" h="67944">
                <a:moveTo>
                  <a:pt x="48335" y="0"/>
                </a:moveTo>
                <a:lnTo>
                  <a:pt x="4669" y="41395"/>
                </a:lnTo>
                <a:lnTo>
                  <a:pt x="0" y="55412"/>
                </a:lnTo>
                <a:lnTo>
                  <a:pt x="1996" y="62697"/>
                </a:lnTo>
                <a:lnTo>
                  <a:pt x="5637" y="67593"/>
                </a:lnTo>
                <a:lnTo>
                  <a:pt x="64994" y="8237"/>
                </a:lnTo>
                <a:lnTo>
                  <a:pt x="62344" y="4672"/>
                </a:lnTo>
                <a:lnTo>
                  <a:pt x="55739" y="829"/>
                </a:lnTo>
                <a:lnTo>
                  <a:pt x="4833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69105" y="2984149"/>
            <a:ext cx="73660" cy="79375"/>
          </a:xfrm>
          <a:custGeom>
            <a:avLst/>
            <a:gdLst/>
            <a:ahLst/>
            <a:cxnLst/>
            <a:rect l="l" t="t" r="r" b="b"/>
            <a:pathLst>
              <a:path w="73660" h="79375">
                <a:moveTo>
                  <a:pt x="52923" y="0"/>
                </a:moveTo>
                <a:lnTo>
                  <a:pt x="4669" y="45985"/>
                </a:lnTo>
                <a:lnTo>
                  <a:pt x="0" y="60002"/>
                </a:lnTo>
                <a:lnTo>
                  <a:pt x="1996" y="67287"/>
                </a:lnTo>
                <a:lnTo>
                  <a:pt x="6635" y="73527"/>
                </a:lnTo>
                <a:lnTo>
                  <a:pt x="10568" y="76806"/>
                </a:lnTo>
                <a:lnTo>
                  <a:pt x="15811" y="78773"/>
                </a:lnTo>
                <a:lnTo>
                  <a:pt x="25642" y="77462"/>
                </a:lnTo>
                <a:lnTo>
                  <a:pt x="68898" y="32214"/>
                </a:lnTo>
                <a:lnTo>
                  <a:pt x="73568" y="18197"/>
                </a:lnTo>
                <a:lnTo>
                  <a:pt x="71571" y="10912"/>
                </a:lnTo>
                <a:lnTo>
                  <a:pt x="66932" y="4672"/>
                </a:lnTo>
                <a:lnTo>
                  <a:pt x="60326" y="829"/>
                </a:lnTo>
                <a:lnTo>
                  <a:pt x="5292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55149" y="2794715"/>
            <a:ext cx="133350" cy="158115"/>
          </a:xfrm>
          <a:custGeom>
            <a:avLst/>
            <a:gdLst/>
            <a:ahLst/>
            <a:cxnLst/>
            <a:rect l="l" t="t" r="r" b="b"/>
            <a:pathLst>
              <a:path w="133350" h="158114">
                <a:moveTo>
                  <a:pt x="74714" y="0"/>
                </a:moveTo>
                <a:lnTo>
                  <a:pt x="0" y="123283"/>
                </a:lnTo>
                <a:lnTo>
                  <a:pt x="50465" y="154104"/>
                </a:lnTo>
                <a:lnTo>
                  <a:pt x="56364" y="158039"/>
                </a:lnTo>
                <a:lnTo>
                  <a:pt x="64884" y="156072"/>
                </a:lnTo>
                <a:lnTo>
                  <a:pt x="68161" y="149514"/>
                </a:lnTo>
                <a:lnTo>
                  <a:pt x="129112" y="48526"/>
                </a:lnTo>
                <a:lnTo>
                  <a:pt x="133045" y="42624"/>
                </a:lnTo>
                <a:lnTo>
                  <a:pt x="131078" y="34099"/>
                </a:lnTo>
                <a:lnTo>
                  <a:pt x="124524" y="30820"/>
                </a:lnTo>
                <a:lnTo>
                  <a:pt x="74714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35762" y="2853734"/>
            <a:ext cx="247015" cy="157480"/>
          </a:xfrm>
          <a:custGeom>
            <a:avLst/>
            <a:gdLst/>
            <a:ahLst/>
            <a:cxnLst/>
            <a:rect l="l" t="t" r="r" b="b"/>
            <a:pathLst>
              <a:path w="247014" h="157480">
                <a:moveTo>
                  <a:pt x="168763" y="144924"/>
                </a:moveTo>
                <a:lnTo>
                  <a:pt x="138288" y="144924"/>
                </a:lnTo>
                <a:lnTo>
                  <a:pt x="146153" y="147547"/>
                </a:lnTo>
                <a:lnTo>
                  <a:pt x="152051" y="152793"/>
                </a:lnTo>
                <a:lnTo>
                  <a:pt x="156260" y="157427"/>
                </a:lnTo>
                <a:lnTo>
                  <a:pt x="168763" y="144924"/>
                </a:lnTo>
                <a:close/>
              </a:path>
              <a:path w="247014" h="157480">
                <a:moveTo>
                  <a:pt x="142301" y="115414"/>
                </a:moveTo>
                <a:lnTo>
                  <a:pt x="94376" y="115414"/>
                </a:lnTo>
                <a:lnTo>
                  <a:pt x="102241" y="118037"/>
                </a:lnTo>
                <a:lnTo>
                  <a:pt x="108140" y="123283"/>
                </a:lnTo>
                <a:lnTo>
                  <a:pt x="112830" y="128171"/>
                </a:lnTo>
                <a:lnTo>
                  <a:pt x="116168" y="133858"/>
                </a:lnTo>
                <a:lnTo>
                  <a:pt x="118278" y="140159"/>
                </a:lnTo>
                <a:lnTo>
                  <a:pt x="119281" y="146891"/>
                </a:lnTo>
                <a:lnTo>
                  <a:pt x="122558" y="145579"/>
                </a:lnTo>
                <a:lnTo>
                  <a:pt x="126491" y="144924"/>
                </a:lnTo>
                <a:lnTo>
                  <a:pt x="168763" y="144924"/>
                </a:lnTo>
                <a:lnTo>
                  <a:pt x="195650" y="118037"/>
                </a:lnTo>
                <a:lnTo>
                  <a:pt x="156639" y="118037"/>
                </a:lnTo>
                <a:lnTo>
                  <a:pt x="149419" y="117422"/>
                </a:lnTo>
                <a:lnTo>
                  <a:pt x="142630" y="115578"/>
                </a:lnTo>
                <a:lnTo>
                  <a:pt x="142301" y="115414"/>
                </a:lnTo>
                <a:close/>
              </a:path>
              <a:path w="247014" h="157480">
                <a:moveTo>
                  <a:pt x="57019" y="0"/>
                </a:moveTo>
                <a:lnTo>
                  <a:pt x="0" y="94430"/>
                </a:lnTo>
                <a:lnTo>
                  <a:pt x="44566" y="146235"/>
                </a:lnTo>
                <a:lnTo>
                  <a:pt x="61607" y="126562"/>
                </a:lnTo>
                <a:lnTo>
                  <a:pt x="66604" y="121777"/>
                </a:lnTo>
                <a:lnTo>
                  <a:pt x="72585" y="118283"/>
                </a:lnTo>
                <a:lnTo>
                  <a:pt x="79302" y="116142"/>
                </a:lnTo>
                <a:lnTo>
                  <a:pt x="86512" y="115414"/>
                </a:lnTo>
                <a:lnTo>
                  <a:pt x="142301" y="115414"/>
                </a:lnTo>
                <a:lnTo>
                  <a:pt x="136455" y="112504"/>
                </a:lnTo>
                <a:lnTo>
                  <a:pt x="131079" y="108201"/>
                </a:lnTo>
                <a:lnTo>
                  <a:pt x="121616" y="95710"/>
                </a:lnTo>
                <a:lnTo>
                  <a:pt x="117807" y="81068"/>
                </a:lnTo>
                <a:lnTo>
                  <a:pt x="119650" y="66058"/>
                </a:lnTo>
                <a:lnTo>
                  <a:pt x="127146" y="52461"/>
                </a:lnTo>
                <a:lnTo>
                  <a:pt x="164108" y="9836"/>
                </a:lnTo>
                <a:lnTo>
                  <a:pt x="115103" y="9836"/>
                </a:lnTo>
                <a:lnTo>
                  <a:pt x="86645" y="8975"/>
                </a:lnTo>
                <a:lnTo>
                  <a:pt x="57019" y="0"/>
                </a:lnTo>
                <a:close/>
              </a:path>
              <a:path w="247014" h="157480">
                <a:moveTo>
                  <a:pt x="231354" y="53117"/>
                </a:moveTo>
                <a:lnTo>
                  <a:pt x="186132" y="104922"/>
                </a:lnTo>
                <a:lnTo>
                  <a:pt x="159916" y="118037"/>
                </a:lnTo>
                <a:lnTo>
                  <a:pt x="195650" y="118037"/>
                </a:lnTo>
                <a:lnTo>
                  <a:pt x="246880" y="66807"/>
                </a:lnTo>
                <a:lnTo>
                  <a:pt x="238563" y="59674"/>
                </a:lnTo>
                <a:lnTo>
                  <a:pt x="231354" y="53117"/>
                </a:lnTo>
                <a:close/>
              </a:path>
              <a:path w="247014" h="157480">
                <a:moveTo>
                  <a:pt x="141718" y="7746"/>
                </a:moveTo>
                <a:lnTo>
                  <a:pt x="115103" y="9836"/>
                </a:lnTo>
                <a:lnTo>
                  <a:pt x="164108" y="9836"/>
                </a:lnTo>
                <a:lnTo>
                  <a:pt x="165814" y="7869"/>
                </a:lnTo>
                <a:lnTo>
                  <a:pt x="141718" y="774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65531" y="2847176"/>
            <a:ext cx="173990" cy="112395"/>
          </a:xfrm>
          <a:custGeom>
            <a:avLst/>
            <a:gdLst/>
            <a:ahLst/>
            <a:cxnLst/>
            <a:rect l="l" t="t" r="r" b="b"/>
            <a:pathLst>
              <a:path w="173989" h="112394">
                <a:moveTo>
                  <a:pt x="72748" y="0"/>
                </a:moveTo>
                <a:lnTo>
                  <a:pt x="6553" y="68199"/>
                </a:lnTo>
                <a:lnTo>
                  <a:pt x="0" y="87298"/>
                </a:lnTo>
                <a:lnTo>
                  <a:pt x="2683" y="96878"/>
                </a:lnTo>
                <a:lnTo>
                  <a:pt x="9175" y="104922"/>
                </a:lnTo>
                <a:lnTo>
                  <a:pt x="15074" y="109512"/>
                </a:lnTo>
                <a:lnTo>
                  <a:pt x="21628" y="112135"/>
                </a:lnTo>
                <a:lnTo>
                  <a:pt x="35391" y="110824"/>
                </a:lnTo>
                <a:lnTo>
                  <a:pt x="41945" y="108201"/>
                </a:lnTo>
                <a:lnTo>
                  <a:pt x="46533" y="102299"/>
                </a:lnTo>
                <a:lnTo>
                  <a:pt x="100275" y="40657"/>
                </a:lnTo>
                <a:lnTo>
                  <a:pt x="149820" y="40657"/>
                </a:lnTo>
                <a:lnTo>
                  <a:pt x="173490" y="16988"/>
                </a:lnTo>
                <a:lnTo>
                  <a:pt x="148774" y="15820"/>
                </a:lnTo>
                <a:lnTo>
                  <a:pt x="116271" y="8904"/>
                </a:lnTo>
                <a:lnTo>
                  <a:pt x="83890" y="1311"/>
                </a:lnTo>
                <a:lnTo>
                  <a:pt x="83235" y="1311"/>
                </a:lnTo>
                <a:lnTo>
                  <a:pt x="80613" y="655"/>
                </a:lnTo>
                <a:lnTo>
                  <a:pt x="72748" y="0"/>
                </a:lnTo>
                <a:close/>
              </a:path>
              <a:path w="173989" h="112394">
                <a:moveTo>
                  <a:pt x="149820" y="40657"/>
                </a:moveTo>
                <a:lnTo>
                  <a:pt x="100275" y="40657"/>
                </a:lnTo>
                <a:lnTo>
                  <a:pt x="126891" y="63586"/>
                </a:lnTo>
                <a:lnTo>
                  <a:pt x="149820" y="40657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62792" y="4708405"/>
            <a:ext cx="249554" cy="271780"/>
          </a:xfrm>
          <a:custGeom>
            <a:avLst/>
            <a:gdLst/>
            <a:ahLst/>
            <a:cxnLst/>
            <a:rect l="l" t="t" r="r" b="b"/>
            <a:pathLst>
              <a:path w="249554" h="271779">
                <a:moveTo>
                  <a:pt x="95810" y="0"/>
                </a:moveTo>
                <a:lnTo>
                  <a:pt x="83012" y="0"/>
                </a:lnTo>
                <a:lnTo>
                  <a:pt x="59534" y="1391"/>
                </a:lnTo>
                <a:lnTo>
                  <a:pt x="32166" y="6955"/>
                </a:lnTo>
                <a:lnTo>
                  <a:pt x="9468" y="20867"/>
                </a:lnTo>
                <a:lnTo>
                  <a:pt x="0" y="45212"/>
                </a:lnTo>
                <a:lnTo>
                  <a:pt x="275" y="85555"/>
                </a:lnTo>
                <a:lnTo>
                  <a:pt x="11851" y="109205"/>
                </a:lnTo>
                <a:lnTo>
                  <a:pt x="11851" y="116161"/>
                </a:lnTo>
                <a:lnTo>
                  <a:pt x="6942" y="121725"/>
                </a:lnTo>
                <a:lnTo>
                  <a:pt x="3229" y="127985"/>
                </a:lnTo>
                <a:lnTo>
                  <a:pt x="860" y="134941"/>
                </a:lnTo>
                <a:lnTo>
                  <a:pt x="433" y="183631"/>
                </a:lnTo>
                <a:lnTo>
                  <a:pt x="2026" y="193369"/>
                </a:lnTo>
                <a:lnTo>
                  <a:pt x="32295" y="219106"/>
                </a:lnTo>
                <a:lnTo>
                  <a:pt x="70192" y="226062"/>
                </a:lnTo>
                <a:lnTo>
                  <a:pt x="82990" y="226062"/>
                </a:lnTo>
                <a:lnTo>
                  <a:pt x="85038" y="238582"/>
                </a:lnTo>
                <a:lnTo>
                  <a:pt x="115307" y="264318"/>
                </a:lnTo>
                <a:lnTo>
                  <a:pt x="153204" y="271274"/>
                </a:lnTo>
                <a:lnTo>
                  <a:pt x="166003" y="271274"/>
                </a:lnTo>
                <a:lnTo>
                  <a:pt x="189481" y="270578"/>
                </a:lnTo>
                <a:lnTo>
                  <a:pt x="216855" y="264318"/>
                </a:lnTo>
                <a:lnTo>
                  <a:pt x="239560" y="250407"/>
                </a:lnTo>
                <a:lnTo>
                  <a:pt x="240101" y="249015"/>
                </a:lnTo>
                <a:lnTo>
                  <a:pt x="156221" y="249015"/>
                </a:lnTo>
                <a:lnTo>
                  <a:pt x="148514" y="248320"/>
                </a:lnTo>
                <a:lnTo>
                  <a:pt x="148514" y="246233"/>
                </a:lnTo>
                <a:lnTo>
                  <a:pt x="136651" y="246233"/>
                </a:lnTo>
                <a:lnTo>
                  <a:pt x="128350" y="244842"/>
                </a:lnTo>
                <a:lnTo>
                  <a:pt x="124794" y="243451"/>
                </a:lnTo>
                <a:lnTo>
                  <a:pt x="124794" y="239277"/>
                </a:lnTo>
                <a:lnTo>
                  <a:pt x="112937" y="239277"/>
                </a:lnTo>
                <a:lnTo>
                  <a:pt x="105525" y="235104"/>
                </a:lnTo>
                <a:lnTo>
                  <a:pt x="101074" y="230931"/>
                </a:lnTo>
                <a:lnTo>
                  <a:pt x="101074" y="225366"/>
                </a:lnTo>
                <a:lnTo>
                  <a:pt x="219664" y="225366"/>
                </a:lnTo>
                <a:lnTo>
                  <a:pt x="223749" y="223975"/>
                </a:lnTo>
                <a:lnTo>
                  <a:pt x="231527" y="219801"/>
                </a:lnTo>
                <a:lnTo>
                  <a:pt x="249031" y="219801"/>
                </a:lnTo>
                <a:lnTo>
                  <a:pt x="249031" y="211454"/>
                </a:lnTo>
                <a:lnTo>
                  <a:pt x="144363" y="211454"/>
                </a:lnTo>
                <a:lnTo>
                  <a:pt x="136651" y="210759"/>
                </a:lnTo>
                <a:lnTo>
                  <a:pt x="136651" y="208672"/>
                </a:lnTo>
                <a:lnTo>
                  <a:pt x="124794" y="208672"/>
                </a:lnTo>
                <a:lnTo>
                  <a:pt x="116487" y="207281"/>
                </a:lnTo>
                <a:lnTo>
                  <a:pt x="112937" y="205890"/>
                </a:lnTo>
                <a:lnTo>
                  <a:pt x="112937" y="203108"/>
                </a:lnTo>
                <a:lnTo>
                  <a:pt x="71450" y="203108"/>
                </a:lnTo>
                <a:lnTo>
                  <a:pt x="65518" y="202412"/>
                </a:lnTo>
                <a:lnTo>
                  <a:pt x="65518" y="201021"/>
                </a:lnTo>
                <a:lnTo>
                  <a:pt x="53644" y="201021"/>
                </a:lnTo>
                <a:lnTo>
                  <a:pt x="45337" y="199630"/>
                </a:lnTo>
                <a:lnTo>
                  <a:pt x="41782" y="198238"/>
                </a:lnTo>
                <a:lnTo>
                  <a:pt x="41782" y="194065"/>
                </a:lnTo>
                <a:lnTo>
                  <a:pt x="29924" y="194065"/>
                </a:lnTo>
                <a:lnTo>
                  <a:pt x="22513" y="189892"/>
                </a:lnTo>
                <a:lnTo>
                  <a:pt x="18061" y="185718"/>
                </a:lnTo>
                <a:lnTo>
                  <a:pt x="18061" y="173893"/>
                </a:lnTo>
                <a:lnTo>
                  <a:pt x="246303" y="173893"/>
                </a:lnTo>
                <a:lnTo>
                  <a:pt x="246097" y="173198"/>
                </a:lnTo>
                <a:lnTo>
                  <a:pt x="154462" y="173198"/>
                </a:lnTo>
                <a:lnTo>
                  <a:pt x="129015" y="171807"/>
                </a:lnTo>
                <a:lnTo>
                  <a:pt x="108289" y="166938"/>
                </a:lnTo>
                <a:lnTo>
                  <a:pt x="95612" y="159982"/>
                </a:lnTo>
                <a:lnTo>
                  <a:pt x="65496" y="159982"/>
                </a:lnTo>
                <a:lnTo>
                  <a:pt x="57195" y="158591"/>
                </a:lnTo>
                <a:lnTo>
                  <a:pt x="53644" y="157200"/>
                </a:lnTo>
                <a:lnTo>
                  <a:pt x="53644" y="152331"/>
                </a:lnTo>
                <a:lnTo>
                  <a:pt x="41782" y="152331"/>
                </a:lnTo>
                <a:lnTo>
                  <a:pt x="34365" y="148853"/>
                </a:lnTo>
                <a:lnTo>
                  <a:pt x="29924" y="144679"/>
                </a:lnTo>
                <a:lnTo>
                  <a:pt x="29924" y="132854"/>
                </a:lnTo>
                <a:lnTo>
                  <a:pt x="117167" y="132854"/>
                </a:lnTo>
                <a:lnTo>
                  <a:pt x="129010" y="130072"/>
                </a:lnTo>
                <a:lnTo>
                  <a:pt x="154462" y="127985"/>
                </a:lnTo>
                <a:lnTo>
                  <a:pt x="229319" y="127985"/>
                </a:lnTo>
                <a:lnTo>
                  <a:pt x="219213" y="119638"/>
                </a:lnTo>
                <a:lnTo>
                  <a:pt x="205157" y="113378"/>
                </a:lnTo>
                <a:lnTo>
                  <a:pt x="191473" y="109205"/>
                </a:lnTo>
                <a:lnTo>
                  <a:pt x="184550" y="107814"/>
                </a:lnTo>
                <a:lnTo>
                  <a:pt x="177587" y="107118"/>
                </a:lnTo>
                <a:lnTo>
                  <a:pt x="177758" y="105727"/>
                </a:lnTo>
                <a:lnTo>
                  <a:pt x="77375" y="105727"/>
                </a:lnTo>
                <a:lnTo>
                  <a:pt x="73208" y="105031"/>
                </a:lnTo>
                <a:lnTo>
                  <a:pt x="65518" y="105031"/>
                </a:lnTo>
                <a:lnTo>
                  <a:pt x="65518" y="102945"/>
                </a:lnTo>
                <a:lnTo>
                  <a:pt x="53644" y="102945"/>
                </a:lnTo>
                <a:lnTo>
                  <a:pt x="41782" y="100858"/>
                </a:lnTo>
                <a:lnTo>
                  <a:pt x="41782" y="95989"/>
                </a:lnTo>
                <a:lnTo>
                  <a:pt x="29924" y="95989"/>
                </a:lnTo>
                <a:lnTo>
                  <a:pt x="22513" y="91815"/>
                </a:lnTo>
                <a:lnTo>
                  <a:pt x="18061" y="87642"/>
                </a:lnTo>
                <a:lnTo>
                  <a:pt x="18061" y="75817"/>
                </a:lnTo>
                <a:lnTo>
                  <a:pt x="166731" y="75817"/>
                </a:lnTo>
                <a:lnTo>
                  <a:pt x="166024" y="75122"/>
                </a:lnTo>
                <a:lnTo>
                  <a:pt x="166024" y="67470"/>
                </a:lnTo>
                <a:lnTo>
                  <a:pt x="83285" y="67470"/>
                </a:lnTo>
                <a:lnTo>
                  <a:pt x="57833" y="66079"/>
                </a:lnTo>
                <a:lnTo>
                  <a:pt x="37108" y="61210"/>
                </a:lnTo>
                <a:lnTo>
                  <a:pt x="23166" y="53559"/>
                </a:lnTo>
                <a:lnTo>
                  <a:pt x="18061" y="45212"/>
                </a:lnTo>
                <a:lnTo>
                  <a:pt x="23166" y="36169"/>
                </a:lnTo>
                <a:lnTo>
                  <a:pt x="37108" y="29214"/>
                </a:lnTo>
                <a:lnTo>
                  <a:pt x="57833" y="24345"/>
                </a:lnTo>
                <a:lnTo>
                  <a:pt x="83285" y="22258"/>
                </a:lnTo>
                <a:lnTo>
                  <a:pt x="157870" y="22258"/>
                </a:lnTo>
                <a:lnTo>
                  <a:pt x="147762" y="13911"/>
                </a:lnTo>
                <a:lnTo>
                  <a:pt x="133707" y="7651"/>
                </a:lnTo>
                <a:lnTo>
                  <a:pt x="121198" y="4173"/>
                </a:lnTo>
                <a:lnTo>
                  <a:pt x="108552" y="1391"/>
                </a:lnTo>
                <a:lnTo>
                  <a:pt x="95810" y="0"/>
                </a:lnTo>
                <a:close/>
              </a:path>
              <a:path w="249554" h="271779">
                <a:moveTo>
                  <a:pt x="172229" y="233713"/>
                </a:moveTo>
                <a:lnTo>
                  <a:pt x="160366" y="233713"/>
                </a:lnTo>
                <a:lnTo>
                  <a:pt x="160366" y="249015"/>
                </a:lnTo>
                <a:lnTo>
                  <a:pt x="172229" y="249015"/>
                </a:lnTo>
                <a:lnTo>
                  <a:pt x="172229" y="233713"/>
                </a:lnTo>
                <a:close/>
              </a:path>
              <a:path w="249554" h="271779">
                <a:moveTo>
                  <a:pt x="195944" y="233017"/>
                </a:moveTo>
                <a:lnTo>
                  <a:pt x="184086" y="233017"/>
                </a:lnTo>
                <a:lnTo>
                  <a:pt x="184086" y="248320"/>
                </a:lnTo>
                <a:lnTo>
                  <a:pt x="176380" y="249015"/>
                </a:lnTo>
                <a:lnTo>
                  <a:pt x="240101" y="249015"/>
                </a:lnTo>
                <a:lnTo>
                  <a:pt x="241183" y="246233"/>
                </a:lnTo>
                <a:lnTo>
                  <a:pt x="195944" y="246233"/>
                </a:lnTo>
                <a:lnTo>
                  <a:pt x="195944" y="233017"/>
                </a:lnTo>
                <a:close/>
              </a:path>
              <a:path w="249554" h="271779">
                <a:moveTo>
                  <a:pt x="195944" y="231626"/>
                </a:moveTo>
                <a:lnTo>
                  <a:pt x="124794" y="231626"/>
                </a:lnTo>
                <a:lnTo>
                  <a:pt x="128645" y="232322"/>
                </a:lnTo>
                <a:lnTo>
                  <a:pt x="136651" y="233017"/>
                </a:lnTo>
                <a:lnTo>
                  <a:pt x="136651" y="246233"/>
                </a:lnTo>
                <a:lnTo>
                  <a:pt x="148514" y="246233"/>
                </a:lnTo>
                <a:lnTo>
                  <a:pt x="148514" y="233713"/>
                </a:lnTo>
                <a:lnTo>
                  <a:pt x="175785" y="233713"/>
                </a:lnTo>
                <a:lnTo>
                  <a:pt x="184086" y="233017"/>
                </a:lnTo>
                <a:lnTo>
                  <a:pt x="195944" y="233017"/>
                </a:lnTo>
                <a:lnTo>
                  <a:pt x="195944" y="231626"/>
                </a:lnTo>
                <a:close/>
              </a:path>
              <a:path w="249554" h="271779">
                <a:moveTo>
                  <a:pt x="219664" y="229539"/>
                </a:moveTo>
                <a:lnTo>
                  <a:pt x="207807" y="229539"/>
                </a:lnTo>
                <a:lnTo>
                  <a:pt x="207807" y="243451"/>
                </a:lnTo>
                <a:lnTo>
                  <a:pt x="204246" y="244842"/>
                </a:lnTo>
                <a:lnTo>
                  <a:pt x="195944" y="246233"/>
                </a:lnTo>
                <a:lnTo>
                  <a:pt x="241183" y="246233"/>
                </a:lnTo>
                <a:lnTo>
                  <a:pt x="243890" y="239277"/>
                </a:lnTo>
                <a:lnTo>
                  <a:pt x="219664" y="239277"/>
                </a:lnTo>
                <a:lnTo>
                  <a:pt x="219664" y="229539"/>
                </a:lnTo>
                <a:close/>
              </a:path>
              <a:path w="249554" h="271779">
                <a:moveTo>
                  <a:pt x="219664" y="225366"/>
                </a:moveTo>
                <a:lnTo>
                  <a:pt x="101369" y="225366"/>
                </a:lnTo>
                <a:lnTo>
                  <a:pt x="102117" y="226062"/>
                </a:lnTo>
                <a:lnTo>
                  <a:pt x="103739" y="226062"/>
                </a:lnTo>
                <a:lnTo>
                  <a:pt x="106760" y="227453"/>
                </a:lnTo>
                <a:lnTo>
                  <a:pt x="112915" y="228844"/>
                </a:lnTo>
                <a:lnTo>
                  <a:pt x="112937" y="239277"/>
                </a:lnTo>
                <a:lnTo>
                  <a:pt x="124794" y="239277"/>
                </a:lnTo>
                <a:lnTo>
                  <a:pt x="124794" y="231626"/>
                </a:lnTo>
                <a:lnTo>
                  <a:pt x="195944" y="231626"/>
                </a:lnTo>
                <a:lnTo>
                  <a:pt x="207807" y="229539"/>
                </a:lnTo>
                <a:lnTo>
                  <a:pt x="219664" y="229539"/>
                </a:lnTo>
                <a:lnTo>
                  <a:pt x="219664" y="225366"/>
                </a:lnTo>
                <a:close/>
              </a:path>
              <a:path w="249554" h="271779">
                <a:moveTo>
                  <a:pt x="249031" y="219801"/>
                </a:moveTo>
                <a:lnTo>
                  <a:pt x="231527" y="219801"/>
                </a:lnTo>
                <a:lnTo>
                  <a:pt x="231527" y="230931"/>
                </a:lnTo>
                <a:lnTo>
                  <a:pt x="227075" y="235800"/>
                </a:lnTo>
                <a:lnTo>
                  <a:pt x="219664" y="239277"/>
                </a:lnTo>
                <a:lnTo>
                  <a:pt x="243890" y="239277"/>
                </a:lnTo>
                <a:lnTo>
                  <a:pt x="248490" y="227453"/>
                </a:lnTo>
                <a:lnTo>
                  <a:pt x="249031" y="219801"/>
                </a:lnTo>
                <a:close/>
              </a:path>
              <a:path w="249554" h="271779">
                <a:moveTo>
                  <a:pt x="160366" y="196152"/>
                </a:moveTo>
                <a:lnTo>
                  <a:pt x="148514" y="196152"/>
                </a:lnTo>
                <a:lnTo>
                  <a:pt x="148514" y="211454"/>
                </a:lnTo>
                <a:lnTo>
                  <a:pt x="160366" y="211454"/>
                </a:lnTo>
                <a:lnTo>
                  <a:pt x="160366" y="196152"/>
                </a:lnTo>
                <a:close/>
              </a:path>
              <a:path w="249554" h="271779">
                <a:moveTo>
                  <a:pt x="184086" y="195456"/>
                </a:moveTo>
                <a:lnTo>
                  <a:pt x="172229" y="195456"/>
                </a:lnTo>
                <a:lnTo>
                  <a:pt x="172229" y="210759"/>
                </a:lnTo>
                <a:lnTo>
                  <a:pt x="164523" y="210759"/>
                </a:lnTo>
                <a:lnTo>
                  <a:pt x="160366" y="211454"/>
                </a:lnTo>
                <a:lnTo>
                  <a:pt x="249031" y="211454"/>
                </a:lnTo>
                <a:lnTo>
                  <a:pt x="249031" y="208672"/>
                </a:lnTo>
                <a:lnTo>
                  <a:pt x="184086" y="208672"/>
                </a:lnTo>
                <a:lnTo>
                  <a:pt x="184086" y="195456"/>
                </a:lnTo>
                <a:close/>
              </a:path>
              <a:path w="249554" h="271779">
                <a:moveTo>
                  <a:pt x="195944" y="191283"/>
                </a:moveTo>
                <a:lnTo>
                  <a:pt x="112937" y="191283"/>
                </a:lnTo>
                <a:lnTo>
                  <a:pt x="116793" y="191978"/>
                </a:lnTo>
                <a:lnTo>
                  <a:pt x="120643" y="193369"/>
                </a:lnTo>
                <a:lnTo>
                  <a:pt x="124794" y="193369"/>
                </a:lnTo>
                <a:lnTo>
                  <a:pt x="124794" y="208672"/>
                </a:lnTo>
                <a:lnTo>
                  <a:pt x="136651" y="208672"/>
                </a:lnTo>
                <a:lnTo>
                  <a:pt x="136651" y="195456"/>
                </a:lnTo>
                <a:lnTo>
                  <a:pt x="184086" y="195456"/>
                </a:lnTo>
                <a:lnTo>
                  <a:pt x="184086" y="194065"/>
                </a:lnTo>
                <a:lnTo>
                  <a:pt x="195944" y="191283"/>
                </a:lnTo>
                <a:close/>
              </a:path>
              <a:path w="249554" h="271779">
                <a:moveTo>
                  <a:pt x="207806" y="191283"/>
                </a:moveTo>
                <a:lnTo>
                  <a:pt x="195944" y="191283"/>
                </a:lnTo>
                <a:lnTo>
                  <a:pt x="195944" y="205890"/>
                </a:lnTo>
                <a:lnTo>
                  <a:pt x="192394" y="207281"/>
                </a:lnTo>
                <a:lnTo>
                  <a:pt x="184086" y="208672"/>
                </a:lnTo>
                <a:lnTo>
                  <a:pt x="249031" y="208672"/>
                </a:lnTo>
                <a:lnTo>
                  <a:pt x="249031" y="201716"/>
                </a:lnTo>
                <a:lnTo>
                  <a:pt x="207806" y="201716"/>
                </a:lnTo>
                <a:lnTo>
                  <a:pt x="207806" y="191283"/>
                </a:lnTo>
                <a:close/>
              </a:path>
              <a:path w="249554" h="271779">
                <a:moveTo>
                  <a:pt x="89217" y="187805"/>
                </a:moveTo>
                <a:lnTo>
                  <a:pt x="67594" y="187805"/>
                </a:lnTo>
                <a:lnTo>
                  <a:pt x="69374" y="188500"/>
                </a:lnTo>
                <a:lnTo>
                  <a:pt x="71450" y="188500"/>
                </a:lnTo>
                <a:lnTo>
                  <a:pt x="71720" y="195456"/>
                </a:lnTo>
                <a:lnTo>
                  <a:pt x="72233" y="198238"/>
                </a:lnTo>
                <a:lnTo>
                  <a:pt x="72703" y="199630"/>
                </a:lnTo>
                <a:lnTo>
                  <a:pt x="74410" y="203108"/>
                </a:lnTo>
                <a:lnTo>
                  <a:pt x="112937" y="203108"/>
                </a:lnTo>
                <a:lnTo>
                  <a:pt x="112937" y="201716"/>
                </a:lnTo>
                <a:lnTo>
                  <a:pt x="101074" y="201716"/>
                </a:lnTo>
                <a:lnTo>
                  <a:pt x="93662" y="197543"/>
                </a:lnTo>
                <a:lnTo>
                  <a:pt x="89217" y="193369"/>
                </a:lnTo>
                <a:lnTo>
                  <a:pt x="89217" y="187805"/>
                </a:lnTo>
                <a:close/>
              </a:path>
              <a:path w="249554" h="271779">
                <a:moveTo>
                  <a:pt x="219664" y="181545"/>
                </a:moveTo>
                <a:lnTo>
                  <a:pt x="89217" y="181545"/>
                </a:lnTo>
                <a:lnTo>
                  <a:pt x="93007" y="184327"/>
                </a:lnTo>
                <a:lnTo>
                  <a:pt x="101074" y="187109"/>
                </a:lnTo>
                <a:lnTo>
                  <a:pt x="101074" y="201716"/>
                </a:lnTo>
                <a:lnTo>
                  <a:pt x="112937" y="201716"/>
                </a:lnTo>
                <a:lnTo>
                  <a:pt x="112937" y="191283"/>
                </a:lnTo>
                <a:lnTo>
                  <a:pt x="207806" y="191283"/>
                </a:lnTo>
                <a:lnTo>
                  <a:pt x="207806" y="187805"/>
                </a:lnTo>
                <a:lnTo>
                  <a:pt x="211892" y="186414"/>
                </a:lnTo>
                <a:lnTo>
                  <a:pt x="215862" y="184327"/>
                </a:lnTo>
                <a:lnTo>
                  <a:pt x="219664" y="181545"/>
                </a:lnTo>
                <a:close/>
              </a:path>
              <a:path w="249554" h="271779">
                <a:moveTo>
                  <a:pt x="248421" y="181545"/>
                </a:moveTo>
                <a:lnTo>
                  <a:pt x="219664" y="181545"/>
                </a:lnTo>
                <a:lnTo>
                  <a:pt x="219664" y="193369"/>
                </a:lnTo>
                <a:lnTo>
                  <a:pt x="215218" y="198238"/>
                </a:lnTo>
                <a:lnTo>
                  <a:pt x="207806" y="201716"/>
                </a:lnTo>
                <a:lnTo>
                  <a:pt x="249031" y="201716"/>
                </a:lnTo>
                <a:lnTo>
                  <a:pt x="248604" y="183631"/>
                </a:lnTo>
                <a:lnTo>
                  <a:pt x="248421" y="181545"/>
                </a:lnTo>
                <a:close/>
              </a:path>
              <a:path w="249554" h="271779">
                <a:moveTo>
                  <a:pt x="89217" y="183631"/>
                </a:moveTo>
                <a:lnTo>
                  <a:pt x="41782" y="183631"/>
                </a:lnTo>
                <a:lnTo>
                  <a:pt x="45632" y="184327"/>
                </a:lnTo>
                <a:lnTo>
                  <a:pt x="49488" y="185718"/>
                </a:lnTo>
                <a:lnTo>
                  <a:pt x="53644" y="185718"/>
                </a:lnTo>
                <a:lnTo>
                  <a:pt x="53644" y="201021"/>
                </a:lnTo>
                <a:lnTo>
                  <a:pt x="65518" y="201021"/>
                </a:lnTo>
                <a:lnTo>
                  <a:pt x="65518" y="187805"/>
                </a:lnTo>
                <a:lnTo>
                  <a:pt x="89217" y="187805"/>
                </a:lnTo>
                <a:lnTo>
                  <a:pt x="89217" y="183631"/>
                </a:lnTo>
                <a:close/>
              </a:path>
              <a:path w="249554" h="271779">
                <a:moveTo>
                  <a:pt x="172229" y="195456"/>
                </a:moveTo>
                <a:lnTo>
                  <a:pt x="136651" y="195456"/>
                </a:lnTo>
                <a:lnTo>
                  <a:pt x="144363" y="196152"/>
                </a:lnTo>
                <a:lnTo>
                  <a:pt x="163927" y="196152"/>
                </a:lnTo>
                <a:lnTo>
                  <a:pt x="172229" y="195456"/>
                </a:lnTo>
                <a:close/>
              </a:path>
              <a:path w="249554" h="271779">
                <a:moveTo>
                  <a:pt x="246303" y="173893"/>
                </a:moveTo>
                <a:lnTo>
                  <a:pt x="18061" y="173893"/>
                </a:lnTo>
                <a:lnTo>
                  <a:pt x="21852" y="176676"/>
                </a:lnTo>
                <a:lnTo>
                  <a:pt x="25828" y="178762"/>
                </a:lnTo>
                <a:lnTo>
                  <a:pt x="29924" y="180154"/>
                </a:lnTo>
                <a:lnTo>
                  <a:pt x="29924" y="194065"/>
                </a:lnTo>
                <a:lnTo>
                  <a:pt x="41782" y="194065"/>
                </a:lnTo>
                <a:lnTo>
                  <a:pt x="41782" y="183631"/>
                </a:lnTo>
                <a:lnTo>
                  <a:pt x="89217" y="183631"/>
                </a:lnTo>
                <a:lnTo>
                  <a:pt x="89217" y="181545"/>
                </a:lnTo>
                <a:lnTo>
                  <a:pt x="248421" y="181545"/>
                </a:lnTo>
                <a:lnTo>
                  <a:pt x="248155" y="180154"/>
                </a:lnTo>
                <a:lnTo>
                  <a:pt x="246303" y="173893"/>
                </a:lnTo>
                <a:close/>
              </a:path>
              <a:path w="249554" h="271779">
                <a:moveTo>
                  <a:pt x="229319" y="127985"/>
                </a:moveTo>
                <a:lnTo>
                  <a:pt x="154462" y="127985"/>
                </a:lnTo>
                <a:lnTo>
                  <a:pt x="179910" y="130072"/>
                </a:lnTo>
                <a:lnTo>
                  <a:pt x="200628" y="134941"/>
                </a:lnTo>
                <a:lnTo>
                  <a:pt x="214563" y="141897"/>
                </a:lnTo>
                <a:lnTo>
                  <a:pt x="219664" y="150939"/>
                </a:lnTo>
                <a:lnTo>
                  <a:pt x="214576" y="159286"/>
                </a:lnTo>
                <a:lnTo>
                  <a:pt x="200634" y="166938"/>
                </a:lnTo>
                <a:lnTo>
                  <a:pt x="179910" y="171807"/>
                </a:lnTo>
                <a:lnTo>
                  <a:pt x="154462" y="173198"/>
                </a:lnTo>
                <a:lnTo>
                  <a:pt x="246097" y="173198"/>
                </a:lnTo>
                <a:lnTo>
                  <a:pt x="242406" y="166938"/>
                </a:lnTo>
                <a:lnTo>
                  <a:pt x="237453" y="162069"/>
                </a:lnTo>
                <a:lnTo>
                  <a:pt x="237128" y="148853"/>
                </a:lnTo>
                <a:lnTo>
                  <a:pt x="235423" y="138419"/>
                </a:lnTo>
                <a:lnTo>
                  <a:pt x="229319" y="127985"/>
                </a:lnTo>
                <a:close/>
              </a:path>
              <a:path w="249554" h="271779">
                <a:moveTo>
                  <a:pt x="93950" y="142592"/>
                </a:moveTo>
                <a:lnTo>
                  <a:pt x="53644" y="142592"/>
                </a:lnTo>
                <a:lnTo>
                  <a:pt x="57495" y="143288"/>
                </a:lnTo>
                <a:lnTo>
                  <a:pt x="61351" y="144679"/>
                </a:lnTo>
                <a:lnTo>
                  <a:pt x="65496" y="144679"/>
                </a:lnTo>
                <a:lnTo>
                  <a:pt x="65496" y="159982"/>
                </a:lnTo>
                <a:lnTo>
                  <a:pt x="95612" y="159982"/>
                </a:lnTo>
                <a:lnTo>
                  <a:pt x="94344" y="159286"/>
                </a:lnTo>
                <a:lnTo>
                  <a:pt x="89238" y="150939"/>
                </a:lnTo>
                <a:lnTo>
                  <a:pt x="93950" y="142592"/>
                </a:lnTo>
                <a:close/>
              </a:path>
              <a:path w="249554" h="271779">
                <a:moveTo>
                  <a:pt x="117167" y="132854"/>
                </a:moveTo>
                <a:lnTo>
                  <a:pt x="29924" y="132854"/>
                </a:lnTo>
                <a:lnTo>
                  <a:pt x="37685" y="137028"/>
                </a:lnTo>
                <a:lnTo>
                  <a:pt x="41782" y="138419"/>
                </a:lnTo>
                <a:lnTo>
                  <a:pt x="41782" y="152331"/>
                </a:lnTo>
                <a:lnTo>
                  <a:pt x="53644" y="152331"/>
                </a:lnTo>
                <a:lnTo>
                  <a:pt x="53644" y="142592"/>
                </a:lnTo>
                <a:lnTo>
                  <a:pt x="93950" y="142592"/>
                </a:lnTo>
                <a:lnTo>
                  <a:pt x="94343" y="141897"/>
                </a:lnTo>
                <a:lnTo>
                  <a:pt x="108285" y="134941"/>
                </a:lnTo>
                <a:lnTo>
                  <a:pt x="117167" y="132854"/>
                </a:lnTo>
                <a:close/>
              </a:path>
              <a:path w="249554" h="271779">
                <a:moveTo>
                  <a:pt x="89216" y="90424"/>
                </a:moveTo>
                <a:lnTo>
                  <a:pt x="77375" y="90424"/>
                </a:lnTo>
                <a:lnTo>
                  <a:pt x="77375" y="105727"/>
                </a:lnTo>
                <a:lnTo>
                  <a:pt x="89216" y="105727"/>
                </a:lnTo>
                <a:lnTo>
                  <a:pt x="89216" y="90424"/>
                </a:lnTo>
                <a:close/>
              </a:path>
              <a:path w="249554" h="271779">
                <a:moveTo>
                  <a:pt x="112937" y="89729"/>
                </a:moveTo>
                <a:lnTo>
                  <a:pt x="101074" y="89729"/>
                </a:lnTo>
                <a:lnTo>
                  <a:pt x="101074" y="105031"/>
                </a:lnTo>
                <a:lnTo>
                  <a:pt x="93367" y="105031"/>
                </a:lnTo>
                <a:lnTo>
                  <a:pt x="89216" y="105727"/>
                </a:lnTo>
                <a:lnTo>
                  <a:pt x="177758" y="105727"/>
                </a:lnTo>
                <a:lnTo>
                  <a:pt x="177866" y="102945"/>
                </a:lnTo>
                <a:lnTo>
                  <a:pt x="112937" y="102945"/>
                </a:lnTo>
                <a:lnTo>
                  <a:pt x="112937" y="89729"/>
                </a:lnTo>
                <a:close/>
              </a:path>
              <a:path w="249554" h="271779">
                <a:moveTo>
                  <a:pt x="124794" y="85555"/>
                </a:moveTo>
                <a:lnTo>
                  <a:pt x="41782" y="85555"/>
                </a:lnTo>
                <a:lnTo>
                  <a:pt x="53644" y="88338"/>
                </a:lnTo>
                <a:lnTo>
                  <a:pt x="53644" y="102945"/>
                </a:lnTo>
                <a:lnTo>
                  <a:pt x="65518" y="102945"/>
                </a:lnTo>
                <a:lnTo>
                  <a:pt x="65518" y="89729"/>
                </a:lnTo>
                <a:lnTo>
                  <a:pt x="112937" y="89729"/>
                </a:lnTo>
                <a:lnTo>
                  <a:pt x="112937" y="88338"/>
                </a:lnTo>
                <a:lnTo>
                  <a:pt x="124794" y="85555"/>
                </a:lnTo>
                <a:close/>
              </a:path>
              <a:path w="249554" h="271779">
                <a:moveTo>
                  <a:pt x="136651" y="85555"/>
                </a:moveTo>
                <a:lnTo>
                  <a:pt x="124794" y="85555"/>
                </a:lnTo>
                <a:lnTo>
                  <a:pt x="124794" y="100162"/>
                </a:lnTo>
                <a:lnTo>
                  <a:pt x="121228" y="101554"/>
                </a:lnTo>
                <a:lnTo>
                  <a:pt x="112937" y="102945"/>
                </a:lnTo>
                <a:lnTo>
                  <a:pt x="177866" y="102945"/>
                </a:lnTo>
                <a:lnTo>
                  <a:pt x="177279" y="95989"/>
                </a:lnTo>
                <a:lnTo>
                  <a:pt x="136651" y="95989"/>
                </a:lnTo>
                <a:lnTo>
                  <a:pt x="136651" y="85555"/>
                </a:lnTo>
                <a:close/>
              </a:path>
              <a:path w="249554" h="271779">
                <a:moveTo>
                  <a:pt x="148514" y="75817"/>
                </a:moveTo>
                <a:lnTo>
                  <a:pt x="18061" y="75817"/>
                </a:lnTo>
                <a:lnTo>
                  <a:pt x="21852" y="78600"/>
                </a:lnTo>
                <a:lnTo>
                  <a:pt x="29924" y="81382"/>
                </a:lnTo>
                <a:lnTo>
                  <a:pt x="29924" y="95989"/>
                </a:lnTo>
                <a:lnTo>
                  <a:pt x="41782" y="95989"/>
                </a:lnTo>
                <a:lnTo>
                  <a:pt x="41782" y="85555"/>
                </a:lnTo>
                <a:lnTo>
                  <a:pt x="136651" y="85555"/>
                </a:lnTo>
                <a:lnTo>
                  <a:pt x="136651" y="82077"/>
                </a:lnTo>
                <a:lnTo>
                  <a:pt x="140742" y="80686"/>
                </a:lnTo>
                <a:lnTo>
                  <a:pt x="144707" y="78600"/>
                </a:lnTo>
                <a:lnTo>
                  <a:pt x="148514" y="75817"/>
                </a:lnTo>
                <a:close/>
              </a:path>
              <a:path w="249554" h="271779">
                <a:moveTo>
                  <a:pt x="166731" y="75817"/>
                </a:moveTo>
                <a:lnTo>
                  <a:pt x="148514" y="75817"/>
                </a:lnTo>
                <a:lnTo>
                  <a:pt x="148514" y="87642"/>
                </a:lnTo>
                <a:lnTo>
                  <a:pt x="144063" y="92511"/>
                </a:lnTo>
                <a:lnTo>
                  <a:pt x="136651" y="95989"/>
                </a:lnTo>
                <a:lnTo>
                  <a:pt x="177279" y="95989"/>
                </a:lnTo>
                <a:lnTo>
                  <a:pt x="177054" y="93902"/>
                </a:lnTo>
                <a:lnTo>
                  <a:pt x="174698" y="86251"/>
                </a:lnTo>
                <a:lnTo>
                  <a:pt x="170969" y="79991"/>
                </a:lnTo>
                <a:lnTo>
                  <a:pt x="166731" y="75817"/>
                </a:lnTo>
                <a:close/>
              </a:path>
              <a:path w="249554" h="271779">
                <a:moveTo>
                  <a:pt x="101074" y="89729"/>
                </a:moveTo>
                <a:lnTo>
                  <a:pt x="65518" y="89729"/>
                </a:lnTo>
                <a:lnTo>
                  <a:pt x="73225" y="90424"/>
                </a:lnTo>
                <a:lnTo>
                  <a:pt x="92777" y="90424"/>
                </a:lnTo>
                <a:lnTo>
                  <a:pt x="101074" y="89729"/>
                </a:lnTo>
                <a:close/>
              </a:path>
              <a:path w="249554" h="271779">
                <a:moveTo>
                  <a:pt x="157870" y="22258"/>
                </a:moveTo>
                <a:lnTo>
                  <a:pt x="83285" y="22258"/>
                </a:lnTo>
                <a:lnTo>
                  <a:pt x="108737" y="24345"/>
                </a:lnTo>
                <a:lnTo>
                  <a:pt x="129464" y="29214"/>
                </a:lnTo>
                <a:lnTo>
                  <a:pt x="143409" y="36169"/>
                </a:lnTo>
                <a:lnTo>
                  <a:pt x="148514" y="45212"/>
                </a:lnTo>
                <a:lnTo>
                  <a:pt x="143409" y="53559"/>
                </a:lnTo>
                <a:lnTo>
                  <a:pt x="129464" y="61210"/>
                </a:lnTo>
                <a:lnTo>
                  <a:pt x="108737" y="66079"/>
                </a:lnTo>
                <a:lnTo>
                  <a:pt x="83285" y="67470"/>
                </a:lnTo>
                <a:lnTo>
                  <a:pt x="166024" y="67470"/>
                </a:lnTo>
                <a:lnTo>
                  <a:pt x="166024" y="45212"/>
                </a:lnTo>
                <a:lnTo>
                  <a:pt x="163976" y="32692"/>
                </a:lnTo>
                <a:lnTo>
                  <a:pt x="157870" y="22258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92365" y="4962958"/>
            <a:ext cx="577215" cy="309245"/>
          </a:xfrm>
          <a:custGeom>
            <a:avLst/>
            <a:gdLst/>
            <a:ahLst/>
            <a:cxnLst/>
            <a:rect l="l" t="t" r="r" b="b"/>
            <a:pathLst>
              <a:path w="577215" h="309245">
                <a:moveTo>
                  <a:pt x="373580" y="66803"/>
                </a:moveTo>
                <a:lnTo>
                  <a:pt x="216283" y="66803"/>
                </a:lnTo>
                <a:lnTo>
                  <a:pt x="208141" y="67530"/>
                </a:lnTo>
                <a:lnTo>
                  <a:pt x="200194" y="69675"/>
                </a:lnTo>
                <a:lnTo>
                  <a:pt x="192556" y="73198"/>
                </a:lnTo>
                <a:lnTo>
                  <a:pt x="185342" y="78057"/>
                </a:lnTo>
                <a:lnTo>
                  <a:pt x="0" y="192006"/>
                </a:lnTo>
                <a:lnTo>
                  <a:pt x="91756" y="308863"/>
                </a:lnTo>
                <a:lnTo>
                  <a:pt x="125811" y="274345"/>
                </a:lnTo>
                <a:lnTo>
                  <a:pt x="163877" y="251053"/>
                </a:lnTo>
                <a:lnTo>
                  <a:pt x="205207" y="237885"/>
                </a:lnTo>
                <a:lnTo>
                  <a:pt x="249053" y="233741"/>
                </a:lnTo>
                <a:lnTo>
                  <a:pt x="377125" y="233741"/>
                </a:lnTo>
                <a:lnTo>
                  <a:pt x="382559" y="231473"/>
                </a:lnTo>
                <a:lnTo>
                  <a:pt x="451625" y="166965"/>
                </a:lnTo>
                <a:lnTo>
                  <a:pt x="255607" y="166965"/>
                </a:lnTo>
                <a:lnTo>
                  <a:pt x="255607" y="133578"/>
                </a:lnTo>
                <a:lnTo>
                  <a:pt x="373580" y="133578"/>
                </a:lnTo>
                <a:lnTo>
                  <a:pt x="383785" y="130954"/>
                </a:lnTo>
                <a:lnTo>
                  <a:pt x="392118" y="123799"/>
                </a:lnTo>
                <a:lnTo>
                  <a:pt x="397736" y="113186"/>
                </a:lnTo>
                <a:lnTo>
                  <a:pt x="399796" y="100190"/>
                </a:lnTo>
                <a:lnTo>
                  <a:pt x="397736" y="87194"/>
                </a:lnTo>
                <a:lnTo>
                  <a:pt x="392118" y="76581"/>
                </a:lnTo>
                <a:lnTo>
                  <a:pt x="383784" y="69426"/>
                </a:lnTo>
                <a:lnTo>
                  <a:pt x="373580" y="66803"/>
                </a:lnTo>
                <a:close/>
              </a:path>
              <a:path w="577215" h="309245">
                <a:moveTo>
                  <a:pt x="545897" y="0"/>
                </a:moveTo>
                <a:lnTo>
                  <a:pt x="541145" y="1711"/>
                </a:lnTo>
                <a:lnTo>
                  <a:pt x="536994" y="4966"/>
                </a:lnTo>
                <a:lnTo>
                  <a:pt x="424909" y="86578"/>
                </a:lnTo>
                <a:lnTo>
                  <a:pt x="425752" y="93590"/>
                </a:lnTo>
                <a:lnTo>
                  <a:pt x="425684" y="107718"/>
                </a:lnTo>
                <a:lnTo>
                  <a:pt x="424772" y="114714"/>
                </a:lnTo>
                <a:lnTo>
                  <a:pt x="417555" y="136016"/>
                </a:lnTo>
                <a:lnTo>
                  <a:pt x="405528" y="152627"/>
                </a:lnTo>
                <a:lnTo>
                  <a:pt x="389909" y="163345"/>
                </a:lnTo>
                <a:lnTo>
                  <a:pt x="371914" y="166965"/>
                </a:lnTo>
                <a:lnTo>
                  <a:pt x="451625" y="166965"/>
                </a:lnTo>
                <a:lnTo>
                  <a:pt x="567088" y="59123"/>
                </a:lnTo>
                <a:lnTo>
                  <a:pt x="576755" y="33415"/>
                </a:lnTo>
                <a:lnTo>
                  <a:pt x="574752" y="20470"/>
                </a:lnTo>
                <a:lnTo>
                  <a:pt x="569211" y="9874"/>
                </a:lnTo>
                <a:lnTo>
                  <a:pt x="560956" y="2702"/>
                </a:lnTo>
                <a:lnTo>
                  <a:pt x="550812" y="27"/>
                </a:lnTo>
                <a:lnTo>
                  <a:pt x="54589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03498" y="3725002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671" y="0"/>
                </a:moveTo>
                <a:lnTo>
                  <a:pt x="23618" y="3040"/>
                </a:lnTo>
                <a:lnTo>
                  <a:pt x="11325" y="11332"/>
                </a:lnTo>
                <a:lnTo>
                  <a:pt x="3038" y="23631"/>
                </a:lnTo>
                <a:lnTo>
                  <a:pt x="0" y="38692"/>
                </a:lnTo>
                <a:lnTo>
                  <a:pt x="3038" y="53754"/>
                </a:lnTo>
                <a:lnTo>
                  <a:pt x="11325" y="66053"/>
                </a:lnTo>
                <a:lnTo>
                  <a:pt x="23618" y="74345"/>
                </a:lnTo>
                <a:lnTo>
                  <a:pt x="38671" y="77385"/>
                </a:lnTo>
                <a:lnTo>
                  <a:pt x="53725" y="74345"/>
                </a:lnTo>
                <a:lnTo>
                  <a:pt x="66017" y="66053"/>
                </a:lnTo>
                <a:lnTo>
                  <a:pt x="74304" y="53754"/>
                </a:lnTo>
                <a:lnTo>
                  <a:pt x="77343" y="38692"/>
                </a:lnTo>
                <a:lnTo>
                  <a:pt x="74304" y="23631"/>
                </a:lnTo>
                <a:lnTo>
                  <a:pt x="66017" y="11332"/>
                </a:lnTo>
                <a:lnTo>
                  <a:pt x="53725" y="3040"/>
                </a:lnTo>
                <a:lnTo>
                  <a:pt x="3867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48811" y="3725002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671" y="0"/>
                </a:moveTo>
                <a:lnTo>
                  <a:pt x="23618" y="3040"/>
                </a:lnTo>
                <a:lnTo>
                  <a:pt x="11325" y="11332"/>
                </a:lnTo>
                <a:lnTo>
                  <a:pt x="3038" y="23631"/>
                </a:lnTo>
                <a:lnTo>
                  <a:pt x="0" y="38692"/>
                </a:lnTo>
                <a:lnTo>
                  <a:pt x="3038" y="53754"/>
                </a:lnTo>
                <a:lnTo>
                  <a:pt x="11325" y="66053"/>
                </a:lnTo>
                <a:lnTo>
                  <a:pt x="23618" y="74345"/>
                </a:lnTo>
                <a:lnTo>
                  <a:pt x="38671" y="77385"/>
                </a:lnTo>
                <a:lnTo>
                  <a:pt x="53725" y="74345"/>
                </a:lnTo>
                <a:lnTo>
                  <a:pt x="66017" y="66053"/>
                </a:lnTo>
                <a:lnTo>
                  <a:pt x="74304" y="53754"/>
                </a:lnTo>
                <a:lnTo>
                  <a:pt x="77343" y="38692"/>
                </a:lnTo>
                <a:lnTo>
                  <a:pt x="74304" y="23631"/>
                </a:lnTo>
                <a:lnTo>
                  <a:pt x="66017" y="11332"/>
                </a:lnTo>
                <a:lnTo>
                  <a:pt x="53725" y="3040"/>
                </a:lnTo>
                <a:lnTo>
                  <a:pt x="3867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94125" y="3725002"/>
            <a:ext cx="77470" cy="77470"/>
          </a:xfrm>
          <a:custGeom>
            <a:avLst/>
            <a:gdLst/>
            <a:ahLst/>
            <a:cxnLst/>
            <a:rect l="l" t="t" r="r" b="b"/>
            <a:pathLst>
              <a:path w="77470" h="77470">
                <a:moveTo>
                  <a:pt x="38671" y="0"/>
                </a:moveTo>
                <a:lnTo>
                  <a:pt x="23618" y="3040"/>
                </a:lnTo>
                <a:lnTo>
                  <a:pt x="11325" y="11332"/>
                </a:lnTo>
                <a:lnTo>
                  <a:pt x="3038" y="23631"/>
                </a:lnTo>
                <a:lnTo>
                  <a:pt x="0" y="38692"/>
                </a:lnTo>
                <a:lnTo>
                  <a:pt x="3038" y="53754"/>
                </a:lnTo>
                <a:lnTo>
                  <a:pt x="11325" y="66053"/>
                </a:lnTo>
                <a:lnTo>
                  <a:pt x="23618" y="74345"/>
                </a:lnTo>
                <a:lnTo>
                  <a:pt x="38671" y="77385"/>
                </a:lnTo>
                <a:lnTo>
                  <a:pt x="53725" y="74345"/>
                </a:lnTo>
                <a:lnTo>
                  <a:pt x="66017" y="66053"/>
                </a:lnTo>
                <a:lnTo>
                  <a:pt x="74304" y="53754"/>
                </a:lnTo>
                <a:lnTo>
                  <a:pt x="77343" y="38692"/>
                </a:lnTo>
                <a:lnTo>
                  <a:pt x="74304" y="23631"/>
                </a:lnTo>
                <a:lnTo>
                  <a:pt x="66017" y="11332"/>
                </a:lnTo>
                <a:lnTo>
                  <a:pt x="53725" y="3040"/>
                </a:lnTo>
                <a:lnTo>
                  <a:pt x="3867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38875" y="3718514"/>
            <a:ext cx="506095" cy="440055"/>
          </a:xfrm>
          <a:custGeom>
            <a:avLst/>
            <a:gdLst/>
            <a:ahLst/>
            <a:cxnLst/>
            <a:rect l="l" t="t" r="r" b="b"/>
            <a:pathLst>
              <a:path w="506095" h="440054">
                <a:moveTo>
                  <a:pt x="86187" y="308292"/>
                </a:moveTo>
                <a:lnTo>
                  <a:pt x="55250" y="308292"/>
                </a:lnTo>
                <a:lnTo>
                  <a:pt x="55250" y="439848"/>
                </a:lnTo>
                <a:lnTo>
                  <a:pt x="86187" y="439848"/>
                </a:lnTo>
                <a:lnTo>
                  <a:pt x="86187" y="308292"/>
                </a:lnTo>
                <a:close/>
              </a:path>
              <a:path w="506095" h="440054">
                <a:moveTo>
                  <a:pt x="132593" y="308292"/>
                </a:moveTo>
                <a:lnTo>
                  <a:pt x="101656" y="308292"/>
                </a:lnTo>
                <a:lnTo>
                  <a:pt x="101656" y="439848"/>
                </a:lnTo>
                <a:lnTo>
                  <a:pt x="106579" y="439848"/>
                </a:lnTo>
                <a:lnTo>
                  <a:pt x="132593" y="413833"/>
                </a:lnTo>
                <a:lnTo>
                  <a:pt x="132593" y="308292"/>
                </a:lnTo>
                <a:close/>
              </a:path>
              <a:path w="506095" h="440054">
                <a:moveTo>
                  <a:pt x="204028" y="64217"/>
                </a:moveTo>
                <a:lnTo>
                  <a:pt x="171265" y="64217"/>
                </a:lnTo>
                <a:lnTo>
                  <a:pt x="197439" y="141532"/>
                </a:lnTo>
                <a:lnTo>
                  <a:pt x="203317" y="145769"/>
                </a:lnTo>
                <a:lnTo>
                  <a:pt x="209936" y="145782"/>
                </a:lnTo>
                <a:lnTo>
                  <a:pt x="209936" y="336491"/>
                </a:lnTo>
                <a:lnTo>
                  <a:pt x="240874" y="305555"/>
                </a:lnTo>
                <a:lnTo>
                  <a:pt x="240874" y="261860"/>
                </a:lnTo>
                <a:lnTo>
                  <a:pt x="284569" y="261860"/>
                </a:lnTo>
                <a:lnTo>
                  <a:pt x="287280" y="259149"/>
                </a:lnTo>
                <a:lnTo>
                  <a:pt x="287280" y="145782"/>
                </a:lnTo>
                <a:lnTo>
                  <a:pt x="293899" y="145769"/>
                </a:lnTo>
                <a:lnTo>
                  <a:pt x="299812" y="141429"/>
                </a:lnTo>
                <a:lnTo>
                  <a:pt x="314634" y="97648"/>
                </a:lnTo>
                <a:lnTo>
                  <a:pt x="215196" y="97648"/>
                </a:lnTo>
                <a:lnTo>
                  <a:pt x="204028" y="64217"/>
                </a:lnTo>
                <a:close/>
              </a:path>
              <a:path w="506095" h="440054">
                <a:moveTo>
                  <a:pt x="20535" y="0"/>
                </a:moveTo>
                <a:lnTo>
                  <a:pt x="4346" y="5468"/>
                </a:lnTo>
                <a:lnTo>
                  <a:pt x="0" y="14251"/>
                </a:lnTo>
                <a:lnTo>
                  <a:pt x="43023" y="141429"/>
                </a:lnTo>
                <a:lnTo>
                  <a:pt x="48740" y="145633"/>
                </a:lnTo>
                <a:lnTo>
                  <a:pt x="54684" y="145769"/>
                </a:lnTo>
                <a:lnTo>
                  <a:pt x="55250" y="192213"/>
                </a:lnTo>
                <a:lnTo>
                  <a:pt x="32047" y="308292"/>
                </a:lnTo>
                <a:lnTo>
                  <a:pt x="155796" y="308292"/>
                </a:lnTo>
                <a:lnTo>
                  <a:pt x="132593" y="192213"/>
                </a:lnTo>
                <a:lnTo>
                  <a:pt x="132593" y="145782"/>
                </a:lnTo>
                <a:lnTo>
                  <a:pt x="139212" y="145769"/>
                </a:lnTo>
                <a:lnTo>
                  <a:pt x="145125" y="141429"/>
                </a:lnTo>
                <a:lnTo>
                  <a:pt x="159947" y="97648"/>
                </a:lnTo>
                <a:lnTo>
                  <a:pt x="60509" y="97648"/>
                </a:lnTo>
                <a:lnTo>
                  <a:pt x="29314" y="4346"/>
                </a:lnTo>
                <a:lnTo>
                  <a:pt x="20535" y="0"/>
                </a:lnTo>
                <a:close/>
              </a:path>
              <a:path w="506095" h="440054">
                <a:moveTo>
                  <a:pt x="284569" y="261860"/>
                </a:moveTo>
                <a:lnTo>
                  <a:pt x="256342" y="261860"/>
                </a:lnTo>
                <a:lnTo>
                  <a:pt x="256342" y="290086"/>
                </a:lnTo>
                <a:lnTo>
                  <a:pt x="284569" y="261860"/>
                </a:lnTo>
                <a:close/>
              </a:path>
              <a:path w="506095" h="440054">
                <a:moveTo>
                  <a:pt x="358730" y="64217"/>
                </a:moveTo>
                <a:lnTo>
                  <a:pt x="325951" y="64217"/>
                </a:lnTo>
                <a:lnTo>
                  <a:pt x="352125" y="141532"/>
                </a:lnTo>
                <a:lnTo>
                  <a:pt x="358004" y="145769"/>
                </a:lnTo>
                <a:lnTo>
                  <a:pt x="364623" y="145782"/>
                </a:lnTo>
                <a:lnTo>
                  <a:pt x="364623" y="181807"/>
                </a:lnTo>
                <a:lnTo>
                  <a:pt x="448861" y="97570"/>
                </a:lnTo>
                <a:lnTo>
                  <a:pt x="369882" y="97570"/>
                </a:lnTo>
                <a:lnTo>
                  <a:pt x="358730" y="64217"/>
                </a:lnTo>
                <a:close/>
              </a:path>
              <a:path w="506095" h="440054">
                <a:moveTo>
                  <a:pt x="93921" y="91611"/>
                </a:moveTo>
                <a:lnTo>
                  <a:pt x="85406" y="92186"/>
                </a:lnTo>
                <a:lnTo>
                  <a:pt x="76990" y="93386"/>
                </a:lnTo>
                <a:lnTo>
                  <a:pt x="68676" y="95210"/>
                </a:lnTo>
                <a:lnTo>
                  <a:pt x="60509" y="97648"/>
                </a:lnTo>
                <a:lnTo>
                  <a:pt x="159947" y="97648"/>
                </a:lnTo>
                <a:lnTo>
                  <a:pt x="127566" y="97570"/>
                </a:lnTo>
                <a:lnTo>
                  <a:pt x="119248" y="95137"/>
                </a:lnTo>
                <a:lnTo>
                  <a:pt x="110773" y="93328"/>
                </a:lnTo>
                <a:lnTo>
                  <a:pt x="102161" y="92151"/>
                </a:lnTo>
                <a:lnTo>
                  <a:pt x="93921" y="91611"/>
                </a:lnTo>
                <a:close/>
              </a:path>
              <a:path w="506095" h="440054">
                <a:moveTo>
                  <a:pt x="248608" y="91611"/>
                </a:moveTo>
                <a:lnTo>
                  <a:pt x="240093" y="92186"/>
                </a:lnTo>
                <a:lnTo>
                  <a:pt x="231677" y="93387"/>
                </a:lnTo>
                <a:lnTo>
                  <a:pt x="223363" y="95210"/>
                </a:lnTo>
                <a:lnTo>
                  <a:pt x="215196" y="97648"/>
                </a:lnTo>
                <a:lnTo>
                  <a:pt x="314634" y="97648"/>
                </a:lnTo>
                <a:lnTo>
                  <a:pt x="282330" y="97570"/>
                </a:lnTo>
                <a:lnTo>
                  <a:pt x="273973" y="95137"/>
                </a:lnTo>
                <a:lnTo>
                  <a:pt x="265461" y="93328"/>
                </a:lnTo>
                <a:lnTo>
                  <a:pt x="256813" y="92151"/>
                </a:lnTo>
                <a:lnTo>
                  <a:pt x="248608" y="91611"/>
                </a:lnTo>
                <a:close/>
              </a:path>
              <a:path w="506095" h="440054">
                <a:moveTo>
                  <a:pt x="172100" y="2034"/>
                </a:moveTo>
                <a:lnTo>
                  <a:pt x="127566" y="97570"/>
                </a:lnTo>
                <a:lnTo>
                  <a:pt x="159973" y="97570"/>
                </a:lnTo>
                <a:lnTo>
                  <a:pt x="171265" y="64217"/>
                </a:lnTo>
                <a:lnTo>
                  <a:pt x="204028" y="64217"/>
                </a:lnTo>
                <a:lnTo>
                  <a:pt x="186733" y="12446"/>
                </a:lnTo>
                <a:lnTo>
                  <a:pt x="183271" y="7000"/>
                </a:lnTo>
                <a:lnTo>
                  <a:pt x="178168" y="3430"/>
                </a:lnTo>
                <a:lnTo>
                  <a:pt x="172100" y="2034"/>
                </a:lnTo>
                <a:close/>
              </a:path>
              <a:path w="506095" h="440054">
                <a:moveTo>
                  <a:pt x="326786" y="2034"/>
                </a:moveTo>
                <a:lnTo>
                  <a:pt x="282330" y="97570"/>
                </a:lnTo>
                <a:lnTo>
                  <a:pt x="314660" y="97570"/>
                </a:lnTo>
                <a:lnTo>
                  <a:pt x="325951" y="64217"/>
                </a:lnTo>
                <a:lnTo>
                  <a:pt x="358730" y="64217"/>
                </a:lnTo>
                <a:lnTo>
                  <a:pt x="341420" y="12446"/>
                </a:lnTo>
                <a:lnTo>
                  <a:pt x="337958" y="7000"/>
                </a:lnTo>
                <a:lnTo>
                  <a:pt x="332855" y="3430"/>
                </a:lnTo>
                <a:lnTo>
                  <a:pt x="326786" y="2034"/>
                </a:lnTo>
                <a:close/>
              </a:path>
              <a:path w="506095" h="440054">
                <a:moveTo>
                  <a:pt x="403294" y="91612"/>
                </a:moveTo>
                <a:lnTo>
                  <a:pt x="394795" y="92186"/>
                </a:lnTo>
                <a:lnTo>
                  <a:pt x="386315" y="93387"/>
                </a:lnTo>
                <a:lnTo>
                  <a:pt x="377923" y="95210"/>
                </a:lnTo>
                <a:lnTo>
                  <a:pt x="369882" y="97570"/>
                </a:lnTo>
                <a:lnTo>
                  <a:pt x="436939" y="97570"/>
                </a:lnTo>
                <a:lnTo>
                  <a:pt x="428713" y="95137"/>
                </a:lnTo>
                <a:lnTo>
                  <a:pt x="420339" y="93329"/>
                </a:lnTo>
                <a:lnTo>
                  <a:pt x="411854" y="92151"/>
                </a:lnTo>
                <a:lnTo>
                  <a:pt x="403294" y="91612"/>
                </a:lnTo>
                <a:close/>
              </a:path>
              <a:path w="506095" h="440054">
                <a:moveTo>
                  <a:pt x="481473" y="2034"/>
                </a:moveTo>
                <a:lnTo>
                  <a:pt x="436939" y="97570"/>
                </a:lnTo>
                <a:lnTo>
                  <a:pt x="448861" y="97570"/>
                </a:lnTo>
                <a:lnTo>
                  <a:pt x="479830" y="66602"/>
                </a:lnTo>
                <a:lnTo>
                  <a:pt x="480638" y="64217"/>
                </a:lnTo>
                <a:lnTo>
                  <a:pt x="482215" y="64217"/>
                </a:lnTo>
                <a:lnTo>
                  <a:pt x="505592" y="40841"/>
                </a:lnTo>
                <a:lnTo>
                  <a:pt x="496106" y="12446"/>
                </a:lnTo>
                <a:lnTo>
                  <a:pt x="492644" y="7000"/>
                </a:lnTo>
                <a:lnTo>
                  <a:pt x="487541" y="3430"/>
                </a:lnTo>
                <a:lnTo>
                  <a:pt x="481473" y="2034"/>
                </a:lnTo>
                <a:close/>
              </a:path>
              <a:path w="506095" h="440054">
                <a:moveTo>
                  <a:pt x="482215" y="64217"/>
                </a:moveTo>
                <a:lnTo>
                  <a:pt x="480638" y="64217"/>
                </a:lnTo>
                <a:lnTo>
                  <a:pt x="481037" y="65395"/>
                </a:lnTo>
                <a:lnTo>
                  <a:pt x="482215" y="64217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40001"/>
            <a:ext cx="12192000" cy="5318125"/>
          </a:xfrm>
          <a:custGeom>
            <a:avLst/>
            <a:gdLst/>
            <a:ahLst/>
            <a:cxnLst/>
            <a:rect l="l" t="t" r="r" b="b"/>
            <a:pathLst>
              <a:path w="12192000" h="5318125">
                <a:moveTo>
                  <a:pt x="0" y="5317998"/>
                </a:moveTo>
                <a:lnTo>
                  <a:pt x="12192000" y="5317998"/>
                </a:lnTo>
                <a:lnTo>
                  <a:pt x="12192000" y="0"/>
                </a:lnTo>
                <a:lnTo>
                  <a:pt x="0" y="0"/>
                </a:lnTo>
                <a:lnTo>
                  <a:pt x="0" y="5317998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09603" y="202056"/>
            <a:ext cx="175260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85" dirty="0">
                <a:latin typeface="Arial"/>
                <a:cs typeface="Arial"/>
              </a:rPr>
              <a:t>11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4449" y="4055427"/>
            <a:ext cx="5288991" cy="24244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5970" y="5431663"/>
            <a:ext cx="1905" cy="5080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739" y="4571"/>
                </a:moveTo>
                <a:lnTo>
                  <a:pt x="0" y="0"/>
                </a:lnTo>
                <a:lnTo>
                  <a:pt x="1739" y="4571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9052" y="5849188"/>
            <a:ext cx="4445" cy="3175"/>
          </a:xfrm>
          <a:custGeom>
            <a:avLst/>
            <a:gdLst/>
            <a:ahLst/>
            <a:cxnLst/>
            <a:rect l="l" t="t" r="r" b="b"/>
            <a:pathLst>
              <a:path w="4444" h="3175">
                <a:moveTo>
                  <a:pt x="3886" y="2781"/>
                </a:moveTo>
                <a:lnTo>
                  <a:pt x="0" y="0"/>
                </a:lnTo>
                <a:lnTo>
                  <a:pt x="3886" y="2781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737" y="5635104"/>
            <a:ext cx="635" cy="5715"/>
          </a:xfrm>
          <a:custGeom>
            <a:avLst/>
            <a:gdLst/>
            <a:ahLst/>
            <a:cxnLst/>
            <a:rect l="l" t="t" r="r" b="b"/>
            <a:pathLst>
              <a:path w="634" h="5714">
                <a:moveTo>
                  <a:pt x="543" y="5257"/>
                </a:moveTo>
                <a:lnTo>
                  <a:pt x="0" y="0"/>
                </a:lnTo>
                <a:lnTo>
                  <a:pt x="543" y="5257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002" y="5710834"/>
            <a:ext cx="19685" cy="10795"/>
          </a:xfrm>
          <a:custGeom>
            <a:avLst/>
            <a:gdLst/>
            <a:ahLst/>
            <a:cxnLst/>
            <a:rect l="l" t="t" r="r" b="b"/>
            <a:pathLst>
              <a:path w="19685" h="10795">
                <a:moveTo>
                  <a:pt x="11353" y="5841"/>
                </a:moveTo>
                <a:lnTo>
                  <a:pt x="14097" y="9969"/>
                </a:lnTo>
                <a:lnTo>
                  <a:pt x="19024" y="10261"/>
                </a:lnTo>
                <a:lnTo>
                  <a:pt x="19608" y="10337"/>
                </a:lnTo>
                <a:lnTo>
                  <a:pt x="15938" y="7238"/>
                </a:lnTo>
                <a:lnTo>
                  <a:pt x="11353" y="5841"/>
                </a:lnTo>
                <a:close/>
              </a:path>
              <a:path w="19685" h="10795">
                <a:moveTo>
                  <a:pt x="520" y="0"/>
                </a:moveTo>
                <a:lnTo>
                  <a:pt x="0" y="4749"/>
                </a:lnTo>
                <a:lnTo>
                  <a:pt x="4800" y="5118"/>
                </a:lnTo>
                <a:lnTo>
                  <a:pt x="5854" y="5905"/>
                </a:lnTo>
                <a:lnTo>
                  <a:pt x="5143" y="1193"/>
                </a:lnTo>
                <a:lnTo>
                  <a:pt x="520" y="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2356" y="5716676"/>
            <a:ext cx="8255" cy="5080"/>
          </a:xfrm>
          <a:custGeom>
            <a:avLst/>
            <a:gdLst/>
            <a:ahLst/>
            <a:cxnLst/>
            <a:rect l="l" t="t" r="r" b="b"/>
            <a:pathLst>
              <a:path w="8254" h="5079">
                <a:moveTo>
                  <a:pt x="8254" y="4495"/>
                </a:moveTo>
                <a:lnTo>
                  <a:pt x="4584" y="1396"/>
                </a:lnTo>
                <a:lnTo>
                  <a:pt x="0" y="0"/>
                </a:lnTo>
                <a:lnTo>
                  <a:pt x="2743" y="4127"/>
                </a:lnTo>
                <a:lnTo>
                  <a:pt x="7670" y="4419"/>
                </a:lnTo>
                <a:lnTo>
                  <a:pt x="8254" y="4495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1002" y="5710834"/>
            <a:ext cx="6350" cy="6350"/>
          </a:xfrm>
          <a:custGeom>
            <a:avLst/>
            <a:gdLst/>
            <a:ahLst/>
            <a:cxnLst/>
            <a:rect l="l" t="t" r="r" b="b"/>
            <a:pathLst>
              <a:path w="6350" h="6350">
                <a:moveTo>
                  <a:pt x="5854" y="5905"/>
                </a:moveTo>
                <a:lnTo>
                  <a:pt x="5143" y="1193"/>
                </a:lnTo>
                <a:lnTo>
                  <a:pt x="520" y="0"/>
                </a:lnTo>
                <a:lnTo>
                  <a:pt x="0" y="4749"/>
                </a:lnTo>
                <a:lnTo>
                  <a:pt x="4800" y="5118"/>
                </a:lnTo>
                <a:lnTo>
                  <a:pt x="5854" y="5905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93152" y="6546062"/>
            <a:ext cx="3867150" cy="313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3297" y="5747613"/>
            <a:ext cx="55244" cy="78105"/>
          </a:xfrm>
          <a:custGeom>
            <a:avLst/>
            <a:gdLst/>
            <a:ahLst/>
            <a:cxnLst/>
            <a:rect l="l" t="t" r="r" b="b"/>
            <a:pathLst>
              <a:path w="55245" h="78104">
                <a:moveTo>
                  <a:pt x="36269" y="73615"/>
                </a:moveTo>
                <a:lnTo>
                  <a:pt x="35178" y="77698"/>
                </a:lnTo>
                <a:lnTo>
                  <a:pt x="35687" y="76047"/>
                </a:lnTo>
                <a:lnTo>
                  <a:pt x="36269" y="73615"/>
                </a:lnTo>
                <a:close/>
              </a:path>
              <a:path w="55245" h="78104">
                <a:moveTo>
                  <a:pt x="37539" y="68439"/>
                </a:moveTo>
                <a:lnTo>
                  <a:pt x="36829" y="71272"/>
                </a:lnTo>
                <a:lnTo>
                  <a:pt x="36269" y="73615"/>
                </a:lnTo>
                <a:lnTo>
                  <a:pt x="36575" y="72466"/>
                </a:lnTo>
                <a:lnTo>
                  <a:pt x="37539" y="68439"/>
                </a:lnTo>
                <a:close/>
              </a:path>
              <a:path w="55245" h="78104">
                <a:moveTo>
                  <a:pt x="43348" y="45374"/>
                </a:moveTo>
                <a:lnTo>
                  <a:pt x="42872" y="47228"/>
                </a:lnTo>
                <a:lnTo>
                  <a:pt x="41782" y="51777"/>
                </a:lnTo>
                <a:lnTo>
                  <a:pt x="40426" y="56912"/>
                </a:lnTo>
                <a:lnTo>
                  <a:pt x="39369" y="61328"/>
                </a:lnTo>
                <a:lnTo>
                  <a:pt x="38575" y="64391"/>
                </a:lnTo>
                <a:lnTo>
                  <a:pt x="39497" y="60934"/>
                </a:lnTo>
                <a:lnTo>
                  <a:pt x="40639" y="56159"/>
                </a:lnTo>
                <a:lnTo>
                  <a:pt x="41910" y="51384"/>
                </a:lnTo>
                <a:lnTo>
                  <a:pt x="43348" y="45374"/>
                </a:lnTo>
                <a:close/>
              </a:path>
              <a:path w="55245" h="78104">
                <a:moveTo>
                  <a:pt x="45148" y="38252"/>
                </a:moveTo>
                <a:lnTo>
                  <a:pt x="43348" y="45374"/>
                </a:lnTo>
                <a:lnTo>
                  <a:pt x="44576" y="40640"/>
                </a:lnTo>
                <a:lnTo>
                  <a:pt x="45148" y="38252"/>
                </a:lnTo>
                <a:close/>
              </a:path>
              <a:path w="55245" h="78104">
                <a:moveTo>
                  <a:pt x="44945" y="39017"/>
                </a:moveTo>
                <a:lnTo>
                  <a:pt x="44196" y="41833"/>
                </a:lnTo>
                <a:lnTo>
                  <a:pt x="43502" y="44729"/>
                </a:lnTo>
                <a:lnTo>
                  <a:pt x="44945" y="39017"/>
                </a:lnTo>
                <a:close/>
              </a:path>
              <a:path w="55245" h="78104">
                <a:moveTo>
                  <a:pt x="46989" y="31089"/>
                </a:moveTo>
                <a:lnTo>
                  <a:pt x="46134" y="34307"/>
                </a:lnTo>
                <a:lnTo>
                  <a:pt x="45148" y="38252"/>
                </a:lnTo>
                <a:lnTo>
                  <a:pt x="46989" y="31089"/>
                </a:lnTo>
                <a:close/>
              </a:path>
              <a:path w="55245" h="78104">
                <a:moveTo>
                  <a:pt x="46134" y="34307"/>
                </a:moveTo>
                <a:lnTo>
                  <a:pt x="45719" y="35864"/>
                </a:lnTo>
                <a:lnTo>
                  <a:pt x="45336" y="37466"/>
                </a:lnTo>
                <a:lnTo>
                  <a:pt x="46134" y="34307"/>
                </a:lnTo>
                <a:close/>
              </a:path>
              <a:path w="55245" h="78104">
                <a:moveTo>
                  <a:pt x="51869" y="11443"/>
                </a:moveTo>
                <a:lnTo>
                  <a:pt x="47371" y="13030"/>
                </a:lnTo>
                <a:lnTo>
                  <a:pt x="42672" y="14185"/>
                </a:lnTo>
                <a:lnTo>
                  <a:pt x="38353" y="16383"/>
                </a:lnTo>
                <a:lnTo>
                  <a:pt x="33654" y="17678"/>
                </a:lnTo>
                <a:lnTo>
                  <a:pt x="29590" y="20243"/>
                </a:lnTo>
                <a:lnTo>
                  <a:pt x="25275" y="21932"/>
                </a:lnTo>
                <a:lnTo>
                  <a:pt x="25227" y="22186"/>
                </a:lnTo>
                <a:lnTo>
                  <a:pt x="26924" y="26428"/>
                </a:lnTo>
                <a:lnTo>
                  <a:pt x="27559" y="27279"/>
                </a:lnTo>
                <a:lnTo>
                  <a:pt x="31876" y="25412"/>
                </a:lnTo>
                <a:lnTo>
                  <a:pt x="35813" y="22186"/>
                </a:lnTo>
                <a:lnTo>
                  <a:pt x="44220" y="22186"/>
                </a:lnTo>
                <a:lnTo>
                  <a:pt x="44957" y="21932"/>
                </a:lnTo>
                <a:lnTo>
                  <a:pt x="45885" y="21056"/>
                </a:lnTo>
                <a:lnTo>
                  <a:pt x="44323" y="21056"/>
                </a:lnTo>
                <a:lnTo>
                  <a:pt x="46736" y="16522"/>
                </a:lnTo>
                <a:lnTo>
                  <a:pt x="50037" y="12865"/>
                </a:lnTo>
                <a:lnTo>
                  <a:pt x="51513" y="12865"/>
                </a:lnTo>
                <a:lnTo>
                  <a:pt x="51869" y="11443"/>
                </a:lnTo>
                <a:close/>
              </a:path>
              <a:path w="55245" h="78104">
                <a:moveTo>
                  <a:pt x="49022" y="22809"/>
                </a:moveTo>
                <a:lnTo>
                  <a:pt x="46481" y="26987"/>
                </a:lnTo>
                <a:lnTo>
                  <a:pt x="46609" y="27203"/>
                </a:lnTo>
                <a:lnTo>
                  <a:pt x="49022" y="22809"/>
                </a:lnTo>
                <a:close/>
              </a:path>
              <a:path w="55245" h="78104">
                <a:moveTo>
                  <a:pt x="44220" y="22186"/>
                </a:moveTo>
                <a:lnTo>
                  <a:pt x="35813" y="22186"/>
                </a:lnTo>
                <a:lnTo>
                  <a:pt x="40386" y="23507"/>
                </a:lnTo>
                <a:lnTo>
                  <a:pt x="44220" y="22186"/>
                </a:lnTo>
                <a:close/>
              </a:path>
              <a:path w="55245" h="78104">
                <a:moveTo>
                  <a:pt x="51513" y="12865"/>
                </a:moveTo>
                <a:lnTo>
                  <a:pt x="50037" y="12865"/>
                </a:lnTo>
                <a:lnTo>
                  <a:pt x="50226" y="16383"/>
                </a:lnTo>
                <a:lnTo>
                  <a:pt x="50276" y="17678"/>
                </a:lnTo>
                <a:lnTo>
                  <a:pt x="49022" y="22809"/>
                </a:lnTo>
                <a:lnTo>
                  <a:pt x="51513" y="12865"/>
                </a:lnTo>
                <a:close/>
              </a:path>
              <a:path w="55245" h="78104">
                <a:moveTo>
                  <a:pt x="51942" y="11417"/>
                </a:moveTo>
                <a:lnTo>
                  <a:pt x="49022" y="22809"/>
                </a:lnTo>
                <a:lnTo>
                  <a:pt x="51942" y="11417"/>
                </a:lnTo>
                <a:close/>
              </a:path>
              <a:path w="55245" h="78104">
                <a:moveTo>
                  <a:pt x="51955" y="11417"/>
                </a:moveTo>
                <a:lnTo>
                  <a:pt x="49022" y="22809"/>
                </a:lnTo>
                <a:lnTo>
                  <a:pt x="50926" y="18402"/>
                </a:lnTo>
                <a:lnTo>
                  <a:pt x="51815" y="12001"/>
                </a:lnTo>
                <a:lnTo>
                  <a:pt x="51955" y="11417"/>
                </a:lnTo>
                <a:close/>
              </a:path>
              <a:path w="55245" h="78104">
                <a:moveTo>
                  <a:pt x="48387" y="18694"/>
                </a:moveTo>
                <a:lnTo>
                  <a:pt x="44323" y="21056"/>
                </a:lnTo>
                <a:lnTo>
                  <a:pt x="45885" y="21056"/>
                </a:lnTo>
                <a:lnTo>
                  <a:pt x="48387" y="18694"/>
                </a:lnTo>
                <a:close/>
              </a:path>
              <a:path w="55245" h="78104">
                <a:moveTo>
                  <a:pt x="51942" y="11417"/>
                </a:moveTo>
                <a:close/>
              </a:path>
              <a:path w="55245" h="78104">
                <a:moveTo>
                  <a:pt x="54737" y="0"/>
                </a:moveTo>
                <a:lnTo>
                  <a:pt x="51876" y="11417"/>
                </a:lnTo>
                <a:lnTo>
                  <a:pt x="53339" y="5638"/>
                </a:lnTo>
                <a:lnTo>
                  <a:pt x="54737" y="0"/>
                </a:lnTo>
                <a:close/>
              </a:path>
              <a:path w="55245" h="78104">
                <a:moveTo>
                  <a:pt x="10540" y="63690"/>
                </a:moveTo>
                <a:lnTo>
                  <a:pt x="5968" y="65239"/>
                </a:lnTo>
                <a:lnTo>
                  <a:pt x="6476" y="66167"/>
                </a:lnTo>
                <a:lnTo>
                  <a:pt x="10540" y="63690"/>
                </a:lnTo>
                <a:close/>
              </a:path>
              <a:path w="55245" h="78104">
                <a:moveTo>
                  <a:pt x="15621" y="33769"/>
                </a:moveTo>
                <a:lnTo>
                  <a:pt x="10922" y="34213"/>
                </a:lnTo>
                <a:lnTo>
                  <a:pt x="6603" y="36233"/>
                </a:lnTo>
                <a:lnTo>
                  <a:pt x="3555" y="39954"/>
                </a:lnTo>
                <a:lnTo>
                  <a:pt x="0" y="43078"/>
                </a:lnTo>
                <a:lnTo>
                  <a:pt x="1524" y="47561"/>
                </a:lnTo>
                <a:lnTo>
                  <a:pt x="6096" y="48996"/>
                </a:lnTo>
                <a:lnTo>
                  <a:pt x="8509" y="50088"/>
                </a:lnTo>
                <a:lnTo>
                  <a:pt x="13335" y="49276"/>
                </a:lnTo>
                <a:lnTo>
                  <a:pt x="17652" y="47155"/>
                </a:lnTo>
                <a:lnTo>
                  <a:pt x="22225" y="45618"/>
                </a:lnTo>
                <a:lnTo>
                  <a:pt x="21462" y="40906"/>
                </a:lnTo>
                <a:lnTo>
                  <a:pt x="19557" y="36461"/>
                </a:lnTo>
                <a:lnTo>
                  <a:pt x="15621" y="33769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48477" y="5774004"/>
            <a:ext cx="13335" cy="51435"/>
          </a:xfrm>
          <a:custGeom>
            <a:avLst/>
            <a:gdLst/>
            <a:ahLst/>
            <a:cxnLst/>
            <a:rect l="l" t="t" r="r" b="b"/>
            <a:pathLst>
              <a:path w="13335" h="51435">
                <a:moveTo>
                  <a:pt x="0" y="51307"/>
                </a:moveTo>
                <a:lnTo>
                  <a:pt x="12953" y="0"/>
                </a:lnTo>
                <a:lnTo>
                  <a:pt x="11811" y="4698"/>
                </a:lnTo>
                <a:lnTo>
                  <a:pt x="10287" y="10667"/>
                </a:lnTo>
                <a:lnTo>
                  <a:pt x="9017" y="15443"/>
                </a:lnTo>
                <a:lnTo>
                  <a:pt x="7874" y="20218"/>
                </a:lnTo>
                <a:lnTo>
                  <a:pt x="6731" y="24993"/>
                </a:lnTo>
                <a:lnTo>
                  <a:pt x="5461" y="29768"/>
                </a:lnTo>
                <a:lnTo>
                  <a:pt x="4318" y="34543"/>
                </a:lnTo>
                <a:lnTo>
                  <a:pt x="3048" y="39306"/>
                </a:lnTo>
                <a:lnTo>
                  <a:pt x="1650" y="44881"/>
                </a:lnTo>
                <a:lnTo>
                  <a:pt x="508" y="49656"/>
                </a:lnTo>
                <a:lnTo>
                  <a:pt x="0" y="51307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59779" y="5770422"/>
            <a:ext cx="2540" cy="4445"/>
          </a:xfrm>
          <a:custGeom>
            <a:avLst/>
            <a:gdLst/>
            <a:ahLst/>
            <a:cxnLst/>
            <a:rect l="l" t="t" r="r" b="b"/>
            <a:pathLst>
              <a:path w="2539" h="4445">
                <a:moveTo>
                  <a:pt x="127" y="4394"/>
                </a:moveTo>
                <a:lnTo>
                  <a:pt x="2540" y="0"/>
                </a:lnTo>
                <a:lnTo>
                  <a:pt x="0" y="4178"/>
                </a:lnTo>
                <a:lnTo>
                  <a:pt x="127" y="4394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8444" y="5759031"/>
            <a:ext cx="27305" cy="15875"/>
          </a:xfrm>
          <a:custGeom>
            <a:avLst/>
            <a:gdLst/>
            <a:ahLst/>
            <a:cxnLst/>
            <a:rect l="l" t="t" r="r" b="b"/>
            <a:pathLst>
              <a:path w="27304" h="15875">
                <a:moveTo>
                  <a:pt x="2412" y="15862"/>
                </a:moveTo>
                <a:lnTo>
                  <a:pt x="6730" y="13995"/>
                </a:lnTo>
                <a:lnTo>
                  <a:pt x="10667" y="10769"/>
                </a:lnTo>
                <a:lnTo>
                  <a:pt x="15239" y="12090"/>
                </a:lnTo>
                <a:lnTo>
                  <a:pt x="19811" y="10515"/>
                </a:lnTo>
                <a:lnTo>
                  <a:pt x="23240" y="7277"/>
                </a:lnTo>
                <a:lnTo>
                  <a:pt x="19176" y="9639"/>
                </a:lnTo>
                <a:lnTo>
                  <a:pt x="21589" y="5105"/>
                </a:lnTo>
                <a:lnTo>
                  <a:pt x="24891" y="1447"/>
                </a:lnTo>
                <a:lnTo>
                  <a:pt x="25145" y="6197"/>
                </a:lnTo>
                <a:lnTo>
                  <a:pt x="23875" y="11391"/>
                </a:lnTo>
                <a:lnTo>
                  <a:pt x="26796" y="0"/>
                </a:lnTo>
                <a:lnTo>
                  <a:pt x="22225" y="1612"/>
                </a:lnTo>
                <a:lnTo>
                  <a:pt x="17525" y="2768"/>
                </a:lnTo>
                <a:lnTo>
                  <a:pt x="13207" y="4965"/>
                </a:lnTo>
                <a:lnTo>
                  <a:pt x="8508" y="6261"/>
                </a:lnTo>
                <a:lnTo>
                  <a:pt x="4444" y="8826"/>
                </a:lnTo>
                <a:lnTo>
                  <a:pt x="0" y="10566"/>
                </a:lnTo>
                <a:lnTo>
                  <a:pt x="1777" y="15011"/>
                </a:lnTo>
                <a:lnTo>
                  <a:pt x="2412" y="15862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19266" y="5811304"/>
            <a:ext cx="5080" cy="2540"/>
          </a:xfrm>
          <a:custGeom>
            <a:avLst/>
            <a:gdLst/>
            <a:ahLst/>
            <a:cxnLst/>
            <a:rect l="l" t="t" r="r" b="b"/>
            <a:pathLst>
              <a:path w="5079" h="2539">
                <a:moveTo>
                  <a:pt x="508" y="2476"/>
                </a:moveTo>
                <a:lnTo>
                  <a:pt x="4572" y="0"/>
                </a:lnTo>
                <a:lnTo>
                  <a:pt x="0" y="1549"/>
                </a:lnTo>
                <a:lnTo>
                  <a:pt x="508" y="2476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13297" y="5781382"/>
            <a:ext cx="22225" cy="16510"/>
          </a:xfrm>
          <a:custGeom>
            <a:avLst/>
            <a:gdLst/>
            <a:ahLst/>
            <a:cxnLst/>
            <a:rect l="l" t="t" r="r" b="b"/>
            <a:pathLst>
              <a:path w="22225" h="16510">
                <a:moveTo>
                  <a:pt x="8509" y="16319"/>
                </a:moveTo>
                <a:lnTo>
                  <a:pt x="13335" y="15506"/>
                </a:lnTo>
                <a:lnTo>
                  <a:pt x="17652" y="13385"/>
                </a:lnTo>
                <a:lnTo>
                  <a:pt x="22225" y="11849"/>
                </a:lnTo>
                <a:lnTo>
                  <a:pt x="21462" y="7137"/>
                </a:lnTo>
                <a:lnTo>
                  <a:pt x="19557" y="2692"/>
                </a:lnTo>
                <a:lnTo>
                  <a:pt x="15621" y="0"/>
                </a:lnTo>
                <a:lnTo>
                  <a:pt x="10922" y="444"/>
                </a:lnTo>
                <a:lnTo>
                  <a:pt x="6603" y="2463"/>
                </a:lnTo>
                <a:lnTo>
                  <a:pt x="3555" y="6184"/>
                </a:lnTo>
                <a:lnTo>
                  <a:pt x="0" y="9309"/>
                </a:lnTo>
                <a:lnTo>
                  <a:pt x="1524" y="13792"/>
                </a:lnTo>
                <a:lnTo>
                  <a:pt x="6096" y="15227"/>
                </a:lnTo>
                <a:lnTo>
                  <a:pt x="8509" y="16319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62320" y="5747613"/>
            <a:ext cx="5715" cy="22860"/>
          </a:xfrm>
          <a:custGeom>
            <a:avLst/>
            <a:gdLst/>
            <a:ahLst/>
            <a:cxnLst/>
            <a:rect l="l" t="t" r="r" b="b"/>
            <a:pathLst>
              <a:path w="5714" h="22860">
                <a:moveTo>
                  <a:pt x="0" y="22809"/>
                </a:moveTo>
                <a:lnTo>
                  <a:pt x="1904" y="18402"/>
                </a:lnTo>
                <a:lnTo>
                  <a:pt x="2793" y="12001"/>
                </a:lnTo>
                <a:lnTo>
                  <a:pt x="4317" y="5638"/>
                </a:lnTo>
                <a:lnTo>
                  <a:pt x="5714" y="0"/>
                </a:lnTo>
                <a:lnTo>
                  <a:pt x="0" y="22809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61430" y="5770753"/>
            <a:ext cx="3810" cy="3810"/>
          </a:xfrm>
          <a:custGeom>
            <a:avLst/>
            <a:gdLst/>
            <a:ahLst/>
            <a:cxnLst/>
            <a:rect l="l" t="t" r="r" b="b"/>
            <a:pathLst>
              <a:path w="3810" h="3810">
                <a:moveTo>
                  <a:pt x="0" y="3251"/>
                </a:moveTo>
                <a:lnTo>
                  <a:pt x="3683" y="0"/>
                </a:lnTo>
                <a:lnTo>
                  <a:pt x="0" y="3251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48477" y="5774004"/>
            <a:ext cx="13335" cy="51435"/>
          </a:xfrm>
          <a:custGeom>
            <a:avLst/>
            <a:gdLst/>
            <a:ahLst/>
            <a:cxnLst/>
            <a:rect l="l" t="t" r="r" b="b"/>
            <a:pathLst>
              <a:path w="13335" h="51435">
                <a:moveTo>
                  <a:pt x="0" y="51307"/>
                </a:moveTo>
                <a:lnTo>
                  <a:pt x="1397" y="46075"/>
                </a:lnTo>
                <a:lnTo>
                  <a:pt x="2539" y="41300"/>
                </a:lnTo>
                <a:lnTo>
                  <a:pt x="4190" y="34937"/>
                </a:lnTo>
                <a:lnTo>
                  <a:pt x="5334" y="30162"/>
                </a:lnTo>
                <a:lnTo>
                  <a:pt x="6603" y="25387"/>
                </a:lnTo>
                <a:lnTo>
                  <a:pt x="7747" y="20612"/>
                </a:lnTo>
                <a:lnTo>
                  <a:pt x="9398" y="14249"/>
                </a:lnTo>
                <a:lnTo>
                  <a:pt x="10540" y="9474"/>
                </a:lnTo>
                <a:lnTo>
                  <a:pt x="11811" y="4698"/>
                </a:lnTo>
                <a:lnTo>
                  <a:pt x="12953" y="0"/>
                </a:lnTo>
                <a:lnTo>
                  <a:pt x="0" y="51307"/>
                </a:lnTo>
                <a:close/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360984" y="648208"/>
            <a:ext cx="6401435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-85" dirty="0">
                <a:solidFill>
                  <a:srgbClr val="47585D"/>
                </a:solidFill>
              </a:rPr>
              <a:t>PAUL </a:t>
            </a:r>
            <a:r>
              <a:rPr sz="4400" spc="-5" dirty="0">
                <a:solidFill>
                  <a:srgbClr val="47585D"/>
                </a:solidFill>
              </a:rPr>
              <a:t>HARRIS</a:t>
            </a:r>
            <a:r>
              <a:rPr sz="4400" spc="-85" dirty="0">
                <a:solidFill>
                  <a:srgbClr val="47585D"/>
                </a:solidFill>
              </a:rPr>
              <a:t> </a:t>
            </a:r>
            <a:r>
              <a:rPr sz="4400" dirty="0">
                <a:solidFill>
                  <a:srgbClr val="47585D"/>
                </a:solidFill>
              </a:rPr>
              <a:t>SOCIETY</a:t>
            </a:r>
            <a:endParaRPr sz="4400"/>
          </a:p>
        </p:txBody>
      </p:sp>
      <p:sp>
        <p:nvSpPr>
          <p:cNvPr id="22" name="object 22"/>
          <p:cNvSpPr txBox="1"/>
          <p:nvPr/>
        </p:nvSpPr>
        <p:spPr>
          <a:xfrm>
            <a:off x="5509005" y="2100071"/>
            <a:ext cx="6200775" cy="2059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Who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society’s</a:t>
            </a:r>
            <a:r>
              <a:rPr sz="2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members?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5"/>
              </a:spcBef>
            </a:pP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Globally,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more than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34,500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people belong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to this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giving  </a:t>
            </a:r>
            <a:r>
              <a:rPr sz="2000" spc="-20" dirty="0">
                <a:solidFill>
                  <a:srgbClr val="FFFFFF"/>
                </a:solidFill>
                <a:latin typeface="Arial"/>
                <a:cs typeface="Arial"/>
              </a:rPr>
              <a:t>society.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These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dedicated donors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share a desire to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give  substantially and empower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Rotary members to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change  lives in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their communities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and around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20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world.</a:t>
            </a:r>
            <a:endParaRPr sz="2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(May</a:t>
            </a:r>
            <a:r>
              <a:rPr sz="200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2025)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709802"/>
            <a:ext cx="8910320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-85" dirty="0"/>
              <a:t>PAUL </a:t>
            </a:r>
            <a:r>
              <a:rPr sz="4400" spc="-5" dirty="0"/>
              <a:t>HARRIS </a:t>
            </a:r>
            <a:r>
              <a:rPr sz="4400" dirty="0"/>
              <a:t>SOCIETY IN</a:t>
            </a:r>
            <a:r>
              <a:rPr sz="4400" spc="-140" dirty="0"/>
              <a:t> </a:t>
            </a:r>
            <a:r>
              <a:rPr sz="4400" spc="-5" dirty="0"/>
              <a:t>D2140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81000" y="1540002"/>
            <a:ext cx="1677797" cy="3909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7894" indent="-342900">
              <a:lnSpc>
                <a:spcPct val="100000"/>
              </a:lnSpc>
              <a:buChar char="•"/>
              <a:tabLst>
                <a:tab pos="937894" algn="l"/>
                <a:tab pos="938530" algn="l"/>
              </a:tabLst>
            </a:pPr>
            <a:r>
              <a:rPr dirty="0"/>
              <a:t>Opgericht </a:t>
            </a:r>
            <a:r>
              <a:rPr spc="-5" dirty="0"/>
              <a:t>in</a:t>
            </a:r>
            <a:r>
              <a:rPr spc="-105" dirty="0"/>
              <a:t> </a:t>
            </a:r>
            <a:r>
              <a:rPr spc="-5" dirty="0"/>
              <a:t>2013</a:t>
            </a:r>
          </a:p>
          <a:p>
            <a:pPr marL="937894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937894" algn="l"/>
                <a:tab pos="938530" algn="l"/>
              </a:tabLst>
            </a:pPr>
            <a:r>
              <a:rPr spc="-5" dirty="0"/>
              <a:t>Rotariërs en</a:t>
            </a:r>
            <a:r>
              <a:rPr spc="-30" dirty="0"/>
              <a:t> </a:t>
            </a:r>
            <a:r>
              <a:rPr spc="-5" dirty="0"/>
              <a:t>niet-Rotariërs,</a:t>
            </a:r>
          </a:p>
          <a:p>
            <a:pPr marL="937894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937894" algn="l"/>
                <a:tab pos="938530" algn="l"/>
              </a:tabLst>
            </a:pPr>
            <a:r>
              <a:rPr spc="-5" dirty="0"/>
              <a:t>Jaarlijkse persoonlijke donatie </a:t>
            </a:r>
            <a:r>
              <a:rPr dirty="0"/>
              <a:t>van minstens</a:t>
            </a:r>
            <a:r>
              <a:rPr spc="85" dirty="0"/>
              <a:t> </a:t>
            </a:r>
            <a:r>
              <a:rPr spc="-5" dirty="0"/>
              <a:t>$1.000</a:t>
            </a:r>
          </a:p>
          <a:p>
            <a:pPr marL="937894">
              <a:lnSpc>
                <a:spcPct val="100000"/>
              </a:lnSpc>
            </a:pPr>
            <a:r>
              <a:rPr spc="-5" dirty="0"/>
              <a:t>aan </a:t>
            </a:r>
            <a:r>
              <a:rPr dirty="0"/>
              <a:t>The </a:t>
            </a:r>
            <a:r>
              <a:rPr spc="-5" dirty="0"/>
              <a:t>Rotary</a:t>
            </a:r>
            <a:r>
              <a:rPr spc="-105" dirty="0"/>
              <a:t> </a:t>
            </a:r>
            <a:r>
              <a:rPr spc="-5" dirty="0"/>
              <a:t>Foundation</a:t>
            </a:r>
          </a:p>
          <a:p>
            <a:pPr marL="937894" indent="-342900">
              <a:lnSpc>
                <a:spcPct val="100000"/>
              </a:lnSpc>
              <a:spcBef>
                <a:spcPts val="575"/>
              </a:spcBef>
              <a:buChar char="•"/>
              <a:tabLst>
                <a:tab pos="937894" algn="l"/>
                <a:tab pos="938530" algn="l"/>
              </a:tabLst>
            </a:pPr>
            <a:r>
              <a:rPr spc="-5" dirty="0">
                <a:solidFill>
                  <a:srgbClr val="FF0000"/>
                </a:solidFill>
              </a:rPr>
              <a:t>30</a:t>
            </a:r>
            <a:r>
              <a:rPr spc="-5" dirty="0"/>
              <a:t>% fiscale </a:t>
            </a:r>
            <a:r>
              <a:rPr dirty="0"/>
              <a:t>return via </a:t>
            </a:r>
            <a:r>
              <a:rPr spc="-5" dirty="0"/>
              <a:t>de Kon. Boudewijn</a:t>
            </a:r>
            <a:r>
              <a:rPr spc="30" dirty="0"/>
              <a:t> </a:t>
            </a:r>
            <a:r>
              <a:rPr spc="-5" dirty="0"/>
              <a:t>Stichting</a:t>
            </a:r>
          </a:p>
        </p:txBody>
      </p:sp>
      <p:sp>
        <p:nvSpPr>
          <p:cNvPr id="5" name="object 5"/>
          <p:cNvSpPr/>
          <p:nvPr/>
        </p:nvSpPr>
        <p:spPr>
          <a:xfrm>
            <a:off x="2467610" y="4035044"/>
            <a:ext cx="3295650" cy="1393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54401" y="5630341"/>
            <a:ext cx="1580006" cy="10500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01461" y="5867095"/>
            <a:ext cx="2845435" cy="567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solidFill>
                  <a:srgbClr val="1D437D"/>
                </a:solidFill>
                <a:latin typeface="Arial"/>
                <a:cs typeface="Arial"/>
              </a:rPr>
              <a:t>€1,92 per</a:t>
            </a:r>
            <a:r>
              <a:rPr sz="3600" spc="-60" dirty="0">
                <a:solidFill>
                  <a:srgbClr val="1D437D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1D437D"/>
                </a:solidFill>
                <a:latin typeface="Arial"/>
                <a:cs typeface="Arial"/>
              </a:rPr>
              <a:t>dag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575927" y="5449074"/>
            <a:ext cx="2078481" cy="11693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38771" y="3998988"/>
            <a:ext cx="4727448" cy="10759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063231" y="4123651"/>
            <a:ext cx="4483735" cy="831215"/>
          </a:xfrm>
          <a:prstGeom prst="rect">
            <a:avLst/>
          </a:prstGeom>
          <a:ln w="38100">
            <a:solidFill>
              <a:srgbClr val="17458F"/>
            </a:solidFill>
          </a:ln>
        </p:spPr>
        <p:txBody>
          <a:bodyPr vert="horz" wrap="square" lIns="0" tIns="19685" rIns="0" bIns="0" rtlCol="0">
            <a:spAutoFit/>
          </a:bodyPr>
          <a:lstStyle/>
          <a:p>
            <a:pPr marL="73025" marR="346710">
              <a:lnSpc>
                <a:spcPct val="100000"/>
              </a:lnSpc>
              <a:spcBef>
                <a:spcPts val="155"/>
              </a:spcBef>
            </a:pPr>
            <a:r>
              <a:rPr sz="2400" spc="-10" dirty="0">
                <a:latin typeface="Arial"/>
                <a:cs typeface="Arial"/>
              </a:rPr>
              <a:t>D2140: </a:t>
            </a:r>
            <a:r>
              <a:rPr sz="2400" spc="-5" dirty="0">
                <a:latin typeface="Arial"/>
                <a:cs typeface="Arial"/>
              </a:rPr>
              <a:t>op 01/07/21: 19 leden  </a:t>
            </a:r>
            <a:r>
              <a:rPr sz="2400" spc="-10" dirty="0">
                <a:solidFill>
                  <a:srgbClr val="FF0000"/>
                </a:solidFill>
                <a:latin typeface="Arial"/>
                <a:cs typeface="Arial"/>
              </a:rPr>
              <a:t>D2140: </a:t>
            </a:r>
            <a:r>
              <a:rPr sz="2400" spc="-5" dirty="0">
                <a:solidFill>
                  <a:srgbClr val="FF0000"/>
                </a:solidFill>
                <a:latin typeface="Arial"/>
                <a:cs typeface="Arial"/>
              </a:rPr>
              <a:t>op 20/06/25: </a:t>
            </a:r>
            <a:r>
              <a:rPr sz="2400" spc="-5" dirty="0">
                <a:solidFill>
                  <a:srgbClr val="00AF50"/>
                </a:solidFill>
                <a:latin typeface="Arial"/>
                <a:cs typeface="Arial"/>
              </a:rPr>
              <a:t>50</a:t>
            </a:r>
            <a:r>
              <a:rPr sz="2400" spc="1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AF50"/>
                </a:solidFill>
                <a:latin typeface="Arial"/>
                <a:cs typeface="Arial"/>
              </a:rPr>
              <a:t>leden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6D546-4236-0BAD-D933-80C0FB1A1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26DD432-8D93-CCA3-8097-6BEA14743C2E}"/>
              </a:ext>
            </a:extLst>
          </p:cNvPr>
          <p:cNvSpPr/>
          <p:nvPr/>
        </p:nvSpPr>
        <p:spPr>
          <a:xfrm>
            <a:off x="0" y="0"/>
            <a:ext cx="12192000" cy="5043805"/>
          </a:xfrm>
          <a:custGeom>
            <a:avLst/>
            <a:gdLst/>
            <a:ahLst/>
            <a:cxnLst/>
            <a:rect l="l" t="t" r="r" b="b"/>
            <a:pathLst>
              <a:path w="12192000" h="5043805">
                <a:moveTo>
                  <a:pt x="0" y="5043678"/>
                </a:moveTo>
                <a:lnTo>
                  <a:pt x="12192000" y="5043678"/>
                </a:lnTo>
                <a:lnTo>
                  <a:pt x="12192000" y="0"/>
                </a:lnTo>
                <a:lnTo>
                  <a:pt x="0" y="0"/>
                </a:lnTo>
                <a:lnTo>
                  <a:pt x="0" y="5043678"/>
                </a:lnTo>
                <a:close/>
              </a:path>
            </a:pathLst>
          </a:custGeom>
          <a:solidFill>
            <a:srgbClr val="000000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00E1488-5E41-B475-784D-3778291EEDB2}"/>
              </a:ext>
            </a:extLst>
          </p:cNvPr>
          <p:cNvSpPr/>
          <p:nvPr/>
        </p:nvSpPr>
        <p:spPr>
          <a:xfrm>
            <a:off x="0" y="5043678"/>
            <a:ext cx="12192000" cy="1814830"/>
          </a:xfrm>
          <a:custGeom>
            <a:avLst/>
            <a:gdLst/>
            <a:ahLst/>
            <a:cxnLst/>
            <a:rect l="l" t="t" r="r" b="b"/>
            <a:pathLst>
              <a:path w="12192000" h="1814829">
                <a:moveTo>
                  <a:pt x="0" y="1814322"/>
                </a:moveTo>
                <a:lnTo>
                  <a:pt x="12192000" y="1814322"/>
                </a:lnTo>
                <a:lnTo>
                  <a:pt x="12192000" y="0"/>
                </a:lnTo>
                <a:lnTo>
                  <a:pt x="0" y="0"/>
                </a:lnTo>
                <a:lnTo>
                  <a:pt x="0" y="1814322"/>
                </a:lnTo>
                <a:close/>
              </a:path>
            </a:pathLst>
          </a:custGeom>
          <a:solidFill>
            <a:srgbClr val="00B4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579D046-1EF0-8960-2670-E4D298F3D6BB}"/>
              </a:ext>
            </a:extLst>
          </p:cNvPr>
          <p:cNvSpPr/>
          <p:nvPr/>
        </p:nvSpPr>
        <p:spPr>
          <a:xfrm>
            <a:off x="10196194" y="6043295"/>
            <a:ext cx="1789556" cy="6769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BF96008-7290-C1B7-F5A9-51977E54F566}"/>
              </a:ext>
            </a:extLst>
          </p:cNvPr>
          <p:cNvSpPr/>
          <p:nvPr/>
        </p:nvSpPr>
        <p:spPr>
          <a:xfrm>
            <a:off x="0" y="0"/>
            <a:ext cx="12191999" cy="50436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A6F4F90C-1794-D36E-11D0-8C7D81E61559}"/>
              </a:ext>
            </a:extLst>
          </p:cNvPr>
          <p:cNvSpPr txBox="1"/>
          <p:nvPr/>
        </p:nvSpPr>
        <p:spPr>
          <a:xfrm>
            <a:off x="375005" y="5195823"/>
            <a:ext cx="11816994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BE" sz="4400" b="1" spc="-80">
                <a:solidFill>
                  <a:srgbClr val="FFFFFF"/>
                </a:solidFill>
                <a:latin typeface="Arial"/>
                <a:cs typeface="Arial"/>
              </a:rPr>
              <a:t>ENDOWMENT FUND - NALATENSCHAPPEN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7E49997-68E2-9DA2-5B4B-2F879A0A3857}"/>
              </a:ext>
            </a:extLst>
          </p:cNvPr>
          <p:cNvSpPr txBox="1"/>
          <p:nvPr/>
        </p:nvSpPr>
        <p:spPr>
          <a:xfrm>
            <a:off x="375005" y="6045708"/>
            <a:ext cx="6823709" cy="365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Philanthropic leaders dedicated </a:t>
            </a:r>
            <a:r>
              <a:rPr sz="2400" dirty="0">
                <a:solidFill>
                  <a:srgbClr val="333333"/>
                </a:solidFill>
                <a:latin typeface="Arial"/>
                <a:cs typeface="Arial"/>
              </a:rPr>
              <a:t>to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positive</a:t>
            </a:r>
            <a:r>
              <a:rPr sz="2400" spc="1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333333"/>
                </a:solidFill>
                <a:latin typeface="Arial"/>
                <a:cs typeface="Arial"/>
              </a:rPr>
              <a:t>change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3AF5D851-32B9-E4D1-6DA3-AD7960E6F1A2}"/>
              </a:ext>
            </a:extLst>
          </p:cNvPr>
          <p:cNvSpPr txBox="1"/>
          <p:nvPr/>
        </p:nvSpPr>
        <p:spPr>
          <a:xfrm>
            <a:off x="11884279" y="202056"/>
            <a:ext cx="110489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8E769B3D-0F12-B515-E82B-6EA2081A5F8F}"/>
              </a:ext>
            </a:extLst>
          </p:cNvPr>
          <p:cNvSpPr/>
          <p:nvPr/>
        </p:nvSpPr>
        <p:spPr>
          <a:xfrm>
            <a:off x="0" y="489204"/>
            <a:ext cx="2920111" cy="31302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E37BF3E8-23AF-18A6-DB2A-DA955E12B410}"/>
              </a:ext>
            </a:extLst>
          </p:cNvPr>
          <p:cNvSpPr/>
          <p:nvPr/>
        </p:nvSpPr>
        <p:spPr>
          <a:xfrm>
            <a:off x="143929" y="782319"/>
            <a:ext cx="2454910" cy="24646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5372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1500" y="341629"/>
            <a:ext cx="4361815" cy="567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We </a:t>
            </a:r>
            <a:r>
              <a:rPr spc="-5" dirty="0"/>
              <a:t>kennen</a:t>
            </a:r>
            <a:r>
              <a:rPr spc="-65" dirty="0"/>
              <a:t> </a:t>
            </a:r>
            <a:r>
              <a:rPr spc="-5" dirty="0"/>
              <a:t>allemaal</a:t>
            </a:r>
          </a:p>
        </p:txBody>
      </p:sp>
      <p:sp>
        <p:nvSpPr>
          <p:cNvPr id="3" name="object 3"/>
          <p:cNvSpPr/>
          <p:nvPr/>
        </p:nvSpPr>
        <p:spPr>
          <a:xfrm>
            <a:off x="1553210" y="1262214"/>
            <a:ext cx="9085580" cy="51106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/>
              <a:t>Maar </a:t>
            </a:r>
            <a:r>
              <a:rPr spc="-10" dirty="0"/>
              <a:t>we </a:t>
            </a:r>
            <a:r>
              <a:rPr spc="-5" dirty="0"/>
              <a:t>kunnen </a:t>
            </a:r>
            <a:r>
              <a:rPr dirty="0"/>
              <a:t>dit </a:t>
            </a:r>
            <a:r>
              <a:rPr spc="-5" dirty="0"/>
              <a:t>ook </a:t>
            </a:r>
            <a:r>
              <a:rPr dirty="0"/>
              <a:t>doen </a:t>
            </a:r>
            <a:r>
              <a:rPr spc="-5" dirty="0"/>
              <a:t>voor </a:t>
            </a:r>
            <a:r>
              <a:rPr dirty="0"/>
              <a:t>de  projecten die </a:t>
            </a:r>
            <a:r>
              <a:rPr spc="-5" dirty="0"/>
              <a:t>ons nog </a:t>
            </a:r>
            <a:r>
              <a:rPr dirty="0"/>
              <a:t>nauwer aan het</a:t>
            </a:r>
            <a:r>
              <a:rPr spc="-110" dirty="0"/>
              <a:t> </a:t>
            </a:r>
            <a:r>
              <a:rPr dirty="0"/>
              <a:t>hart  </a:t>
            </a:r>
            <a:r>
              <a:rPr spc="-5" dirty="0"/>
              <a:t>liggen…..</a:t>
            </a:r>
          </a:p>
        </p:txBody>
      </p:sp>
      <p:sp>
        <p:nvSpPr>
          <p:cNvPr id="3" name="object 3"/>
          <p:cNvSpPr/>
          <p:nvPr/>
        </p:nvSpPr>
        <p:spPr>
          <a:xfrm>
            <a:off x="1066800" y="1816150"/>
            <a:ext cx="9753600" cy="4276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763778"/>
            <a:ext cx="5459095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dirty="0"/>
              <a:t>ENDOWMENT</a:t>
            </a:r>
            <a:r>
              <a:rPr sz="4400" spc="-95" dirty="0"/>
              <a:t> </a:t>
            </a:r>
            <a:r>
              <a:rPr sz="4400" dirty="0"/>
              <a:t>FUND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798934" y="202056"/>
            <a:ext cx="19621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80910" y="1673200"/>
            <a:ext cx="4448175" cy="5116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98031" y="2478824"/>
            <a:ext cx="4968621" cy="35054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9740" y="763778"/>
            <a:ext cx="5459095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dirty="0"/>
              <a:t>ENDOWMENT</a:t>
            </a:r>
            <a:r>
              <a:rPr sz="4400" spc="-95" dirty="0"/>
              <a:t> </a:t>
            </a:r>
            <a:r>
              <a:rPr sz="4400" dirty="0"/>
              <a:t>FUND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1798934" y="202056"/>
            <a:ext cx="19621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89953" y="1748205"/>
            <a:ext cx="5241417" cy="4887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6959" y="1855127"/>
            <a:ext cx="5761228" cy="41228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798934" y="202056"/>
            <a:ext cx="19621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17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696"/>
            <a:ext cx="12192000" cy="6845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5940" y="4458589"/>
            <a:ext cx="4993640" cy="1028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600" b="1" dirty="0">
                <a:solidFill>
                  <a:srgbClr val="FFFFFF"/>
                </a:solidFill>
                <a:latin typeface="Arial"/>
                <a:cs typeface="Arial"/>
              </a:rPr>
              <a:t>THANK</a:t>
            </a:r>
            <a:r>
              <a:rPr sz="6600" b="1" spc="-2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60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endParaRPr sz="6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98934" y="202056"/>
            <a:ext cx="19621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18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671</Words>
  <Application>Microsoft Office PowerPoint</Application>
  <PresentationFormat>Widescreen</PresentationFormat>
  <Paragraphs>121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Aptos</vt:lpstr>
      <vt:lpstr>Aptos Display</vt:lpstr>
      <vt:lpstr>Arial</vt:lpstr>
      <vt:lpstr>Arial Narrow</vt:lpstr>
      <vt:lpstr>Calibri</vt:lpstr>
      <vt:lpstr>Open Sans</vt:lpstr>
      <vt:lpstr>Open Sans Extrabold</vt:lpstr>
      <vt:lpstr>Open Sans Semibold</vt:lpstr>
      <vt:lpstr>Times New Roman</vt:lpstr>
      <vt:lpstr>Office Theme</vt:lpstr>
      <vt:lpstr>Kantoorthema</vt:lpstr>
      <vt:lpstr>PowerPoint Presentation</vt:lpstr>
      <vt:lpstr>PowerPoint Presentation</vt:lpstr>
      <vt:lpstr>PowerPoint Presentation</vt:lpstr>
      <vt:lpstr>ROTARY’s ROL: INVESTEREN</vt:lpstr>
      <vt:lpstr>PowerPoint Presentation</vt:lpstr>
      <vt:lpstr>ROTARY en ELK LID   STEUNEN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CLUB-  BIJDRAGEN</vt:lpstr>
      <vt:lpstr>VERDELING VAN DE INKOMSTEN VAN THE ROTARY FOUNDATION (2022-2023)</vt:lpstr>
      <vt:lpstr>We geven allemaal al eens geld aan…</vt:lpstr>
      <vt:lpstr>Maar vergeten de ngo/npo waar we zelf het  meeste tijd in steken…</vt:lpstr>
      <vt:lpstr>PowerPoint Presentation</vt:lpstr>
      <vt:lpstr>PowerPoint Presentation</vt:lpstr>
      <vt:lpstr>8 FOCUS-  GEBIEDEN</vt:lpstr>
      <vt:lpstr>PAUL HARRIS SOCIETY</vt:lpstr>
      <vt:lpstr>PAUL HARRIS SOCIETY</vt:lpstr>
      <vt:lpstr>PAUL HARRIS SOCIETY</vt:lpstr>
      <vt:lpstr>PAUL HARRIS SOCIETY IN D2140</vt:lpstr>
      <vt:lpstr>PowerPoint Presentation</vt:lpstr>
      <vt:lpstr>We kennen allemaal</vt:lpstr>
      <vt:lpstr>Maar we kunnen dit ook doen voor de  projecten die ons nog nauwer aan het hart  liggen…..</vt:lpstr>
      <vt:lpstr>ENDOWMENT FUND</vt:lpstr>
      <vt:lpstr>ENDOWMENT FUND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FK B</dc:creator>
  <cp:lastModifiedBy>Paul Vandeloo</cp:lastModifiedBy>
  <cp:revision>1</cp:revision>
  <dcterms:created xsi:type="dcterms:W3CDTF">2025-10-17T10:53:14Z</dcterms:created>
  <dcterms:modified xsi:type="dcterms:W3CDTF">2026-01-10T11:56:39Z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2025-10-11T00:00:00Z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2025-10-17T00:00:00Z</vt:filetime>
  </property>
</Properties>
</file>